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62" r:id="rId3"/>
    <p:sldId id="303" r:id="rId4"/>
    <p:sldId id="304" r:id="rId5"/>
    <p:sldId id="305" r:id="rId6"/>
    <p:sldId id="306" r:id="rId7"/>
    <p:sldId id="263" r:id="rId8"/>
    <p:sldId id="307" r:id="rId9"/>
    <p:sldId id="308" r:id="rId10"/>
    <p:sldId id="264" r:id="rId11"/>
    <p:sldId id="317" r:id="rId12"/>
    <p:sldId id="318" r:id="rId13"/>
    <p:sldId id="319" r:id="rId14"/>
    <p:sldId id="320" r:id="rId15"/>
    <p:sldId id="321" r:id="rId16"/>
    <p:sldId id="322" r:id="rId17"/>
    <p:sldId id="324" r:id="rId18"/>
    <p:sldId id="323" r:id="rId19"/>
    <p:sldId id="325" r:id="rId20"/>
  </p:sldIdLst>
  <p:sldSz cx="9144000" cy="6858000" type="screen4x3"/>
  <p:notesSz cx="6810375" cy="9942513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2" userDrawn="1">
          <p15:clr>
            <a:srgbClr val="A4A3A4"/>
          </p15:clr>
        </p15:guide>
        <p15:guide id="2" pos="2145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EB5"/>
    <a:srgbClr val="505150"/>
    <a:srgbClr val="008F39"/>
    <a:srgbClr val="006EAC"/>
    <a:srgbClr val="3A9946"/>
    <a:srgbClr val="005F98"/>
    <a:srgbClr val="00599A"/>
    <a:srgbClr val="2D8EC1"/>
    <a:srgbClr val="0092D2"/>
    <a:srgbClr val="6364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35" autoAdjust="0"/>
    <p:restoredTop sz="94668" autoAdjust="0"/>
  </p:normalViewPr>
  <p:slideViewPr>
    <p:cSldViewPr snapToGrid="0" snapToObjects="1">
      <p:cViewPr varScale="1">
        <p:scale>
          <a:sx n="56" d="100"/>
          <a:sy n="56" d="100"/>
        </p:scale>
        <p:origin x="996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31" d="100"/>
          <a:sy n="131" d="100"/>
        </p:scale>
        <p:origin x="-4792" y="-128"/>
      </p:cViewPr>
      <p:guideLst>
        <p:guide orient="horz" pos="3132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7636" y="0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31E222-A043-CD44-988C-6BD61BA2E1EC}" type="datetimeFigureOut">
              <a:rPr lang="fr-FR" smtClean="0"/>
              <a:pPr/>
              <a:t>26/02/2015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7636" y="9443662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88D7CD-A644-B64F-A4F0-1067B6F68F48}" type="slidenum">
              <a:rPr lang="fr-FR" smtClean="0"/>
              <a:pPr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41376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7636" y="0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6C9E92-BD12-174F-9C78-4530CC741313}" type="datetimeFigureOut">
              <a:rPr lang="fr-FR" smtClean="0"/>
              <a:pPr/>
              <a:t>26/02/2015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887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1038" y="4722694"/>
            <a:ext cx="544830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7636" y="9443662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3C3B4D-EB28-B64A-BE07-733F151C1FC1}" type="slidenum">
              <a:rPr lang="fr-FR" smtClean="0"/>
              <a:pPr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91638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848C2-5D03-4AC5-9669-057CADE9901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3709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848C2-5D03-4AC5-9669-057CADE9901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4622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848C2-5D03-4AC5-9669-057CADE9901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659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848C2-5D03-4AC5-9669-057CADE9901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6063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>
            <a:spLocks noGrp="1"/>
          </p:cNvSpPr>
          <p:nvPr>
            <p:ph type="title" hasCustomPrompt="1"/>
          </p:nvPr>
        </p:nvSpPr>
        <p:spPr>
          <a:xfrm>
            <a:off x="0" y="347133"/>
            <a:ext cx="9144000" cy="1304329"/>
          </a:xfrm>
        </p:spPr>
        <p:txBody>
          <a:bodyPr lIns="0" tIns="0" rIns="0" bIns="0" anchor="ctr" anchorCtr="0"/>
          <a:lstStyle>
            <a:lvl1pPr>
              <a:defRPr b="1" i="0" baseline="0">
                <a:solidFill>
                  <a:srgbClr val="006EB5"/>
                </a:solidFill>
                <a:latin typeface="Calibri"/>
                <a:cs typeface="Calibri"/>
              </a:defRPr>
            </a:lvl1pPr>
          </a:lstStyle>
          <a:p>
            <a:r>
              <a:rPr lang="en-GB" noProof="0" dirty="0" smtClean="0"/>
              <a:t>Title of</a:t>
            </a:r>
            <a:br>
              <a:rPr lang="en-GB" noProof="0" dirty="0" smtClean="0"/>
            </a:br>
            <a:r>
              <a:rPr lang="en-GB" noProof="0" dirty="0" smtClean="0"/>
              <a:t>presentation</a:t>
            </a:r>
            <a:endParaRPr lang="en-GB" noProof="0" dirty="0"/>
          </a:p>
        </p:txBody>
      </p:sp>
      <p:sp>
        <p:nvSpPr>
          <p:cNvPr id="9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0" y="2216689"/>
            <a:ext cx="9143999" cy="780512"/>
          </a:xfrm>
        </p:spPr>
        <p:txBody>
          <a:bodyPr lIns="0" tIns="0" rIns="0" bIns="0" anchor="b" anchorCtr="0">
            <a:normAutofit/>
          </a:bodyPr>
          <a:lstStyle>
            <a:lvl1pPr marL="0" indent="0" algn="ctr">
              <a:buNone/>
              <a:defRPr sz="4000" b="0" i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nl-BE" dirty="0" smtClean="0"/>
              <a:t>Speaker</a:t>
            </a:r>
          </a:p>
        </p:txBody>
      </p:sp>
      <p:sp>
        <p:nvSpPr>
          <p:cNvPr id="11" name="Espace réservé du contenu 2"/>
          <p:cNvSpPr>
            <a:spLocks noGrp="1"/>
          </p:cNvSpPr>
          <p:nvPr>
            <p:ph idx="10" hasCustomPrompt="1"/>
          </p:nvPr>
        </p:nvSpPr>
        <p:spPr>
          <a:xfrm>
            <a:off x="1" y="3691728"/>
            <a:ext cx="9143999" cy="596380"/>
          </a:xfrm>
        </p:spPr>
        <p:txBody>
          <a:bodyPr lIns="0" tIns="0" rIns="0" bIns="0" anchor="b" anchorCtr="0">
            <a:normAutofit/>
          </a:bodyPr>
          <a:lstStyle>
            <a:lvl1pPr marL="0" indent="0" algn="ctr">
              <a:buNone/>
              <a:defRPr sz="3000" b="0" i="0">
                <a:solidFill>
                  <a:srgbClr val="0D0D0D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nl-BE" dirty="0" smtClean="0"/>
              <a:t>Date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1" y="6539050"/>
            <a:ext cx="9144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980" b="1" i="0" dirty="0" smtClean="0">
                <a:solidFill>
                  <a:srgbClr val="006EB5"/>
                </a:solidFill>
                <a:latin typeface="+mn-lt"/>
                <a:cs typeface="Calibri"/>
              </a:rPr>
              <a:t>SECONED B.V. </a:t>
            </a:r>
            <a:r>
              <a:rPr lang="fr-FR" sz="980" b="0" i="0" dirty="0" smtClean="0">
                <a:solidFill>
                  <a:srgbClr val="006EB5"/>
                </a:solidFill>
                <a:latin typeface="Calibri"/>
                <a:cs typeface="Calibri"/>
              </a:rPr>
              <a:t>| </a:t>
            </a:r>
            <a:r>
              <a:rPr lang="fr-FR" sz="980" b="0" i="0" dirty="0" err="1" smtClean="0">
                <a:solidFill>
                  <a:srgbClr val="006EB5"/>
                </a:solidFill>
                <a:latin typeface="+mn-lt"/>
                <a:cs typeface="Calibri"/>
              </a:rPr>
              <a:t>Hoge</a:t>
            </a:r>
            <a:r>
              <a:rPr lang="fr-FR" sz="980" b="0" i="0" dirty="0" smtClean="0">
                <a:solidFill>
                  <a:srgbClr val="006EB5"/>
                </a:solidFill>
                <a:latin typeface="+mn-lt"/>
                <a:cs typeface="Calibri"/>
              </a:rPr>
              <a:t> </a:t>
            </a:r>
            <a:r>
              <a:rPr lang="fr-FR" sz="980" b="0" i="0" dirty="0" err="1" smtClean="0">
                <a:solidFill>
                  <a:srgbClr val="006EB5"/>
                </a:solidFill>
                <a:latin typeface="+mn-lt"/>
                <a:cs typeface="Calibri"/>
              </a:rPr>
              <a:t>Mosten</a:t>
            </a:r>
            <a:r>
              <a:rPr lang="fr-FR" sz="980" b="0" i="0" dirty="0" smtClean="0">
                <a:solidFill>
                  <a:srgbClr val="006EB5"/>
                </a:solidFill>
                <a:latin typeface="+mn-lt"/>
                <a:cs typeface="Calibri"/>
              </a:rPr>
              <a:t> 6B | NL-4822 NH Breda | Nederland</a:t>
            </a:r>
            <a:r>
              <a:rPr lang="fr-FR" sz="980" b="0" i="0" dirty="0" smtClean="0">
                <a:solidFill>
                  <a:srgbClr val="006EB5"/>
                </a:solidFill>
                <a:latin typeface="Calibri"/>
                <a:cs typeface="Calibri"/>
              </a:rPr>
              <a:t> | </a:t>
            </a:r>
            <a:r>
              <a:rPr lang="fr-FR" sz="980" b="1" i="0" dirty="0">
                <a:solidFill>
                  <a:srgbClr val="006EB5"/>
                </a:solidFill>
                <a:latin typeface="Calibri"/>
                <a:cs typeface="Calibri"/>
              </a:rPr>
              <a:t>Phone</a:t>
            </a:r>
            <a:r>
              <a:rPr lang="fr-FR" sz="980" b="0" i="0" dirty="0">
                <a:solidFill>
                  <a:srgbClr val="006EB5"/>
                </a:solidFill>
                <a:latin typeface="Calibri"/>
                <a:cs typeface="Calibri"/>
              </a:rPr>
              <a:t> </a:t>
            </a:r>
            <a:r>
              <a:rPr lang="fr-FR" sz="980" b="0" i="0" dirty="0" smtClean="0">
                <a:solidFill>
                  <a:srgbClr val="006EB5"/>
                </a:solidFill>
                <a:latin typeface="Calibri"/>
                <a:cs typeface="Calibri"/>
              </a:rPr>
              <a:t>+</a:t>
            </a:r>
            <a:r>
              <a:rPr lang="fr-FR" sz="980" b="0" i="0" dirty="0" smtClean="0">
                <a:solidFill>
                  <a:srgbClr val="006EB5"/>
                </a:solidFill>
                <a:latin typeface="+mn-lt"/>
                <a:cs typeface="Calibri"/>
              </a:rPr>
              <a:t>31 (0)76/560.70.90</a:t>
            </a:r>
            <a:r>
              <a:rPr lang="fr-FR" sz="980" b="0" i="0" dirty="0" smtClean="0">
                <a:solidFill>
                  <a:srgbClr val="006EB5"/>
                </a:solidFill>
                <a:latin typeface="Calibri"/>
                <a:cs typeface="Calibri"/>
              </a:rPr>
              <a:t> </a:t>
            </a:r>
            <a:r>
              <a:rPr lang="fr-FR" sz="980" b="0" i="0" dirty="0">
                <a:solidFill>
                  <a:srgbClr val="006EB5"/>
                </a:solidFill>
                <a:latin typeface="Calibri"/>
                <a:cs typeface="Calibri"/>
              </a:rPr>
              <a:t>| </a:t>
            </a:r>
            <a:r>
              <a:rPr lang="fr-FR" sz="980" b="1" i="0" dirty="0">
                <a:solidFill>
                  <a:srgbClr val="006EB5"/>
                </a:solidFill>
                <a:latin typeface="Calibri"/>
                <a:cs typeface="Calibri"/>
              </a:rPr>
              <a:t>Fax</a:t>
            </a:r>
            <a:r>
              <a:rPr lang="fr-FR" sz="980" b="0" i="0" dirty="0">
                <a:solidFill>
                  <a:srgbClr val="006EB5"/>
                </a:solidFill>
                <a:latin typeface="Calibri"/>
                <a:cs typeface="Calibri"/>
              </a:rPr>
              <a:t> </a:t>
            </a:r>
            <a:r>
              <a:rPr lang="fr-FR" sz="980" b="0" i="0" dirty="0" smtClean="0">
                <a:solidFill>
                  <a:srgbClr val="006EB5"/>
                </a:solidFill>
                <a:latin typeface="Calibri"/>
                <a:cs typeface="Calibri"/>
              </a:rPr>
              <a:t>+</a:t>
            </a:r>
            <a:r>
              <a:rPr lang="fr-FR" sz="980" b="0" i="0" dirty="0" smtClean="0">
                <a:solidFill>
                  <a:srgbClr val="006EB5"/>
                </a:solidFill>
                <a:latin typeface="+mn-lt"/>
                <a:cs typeface="Calibri"/>
              </a:rPr>
              <a:t>31 (0)76/560.70.99</a:t>
            </a:r>
            <a:r>
              <a:rPr lang="fr-FR" sz="980" b="0" i="0" dirty="0" smtClean="0">
                <a:solidFill>
                  <a:srgbClr val="006EB5"/>
                </a:solidFill>
                <a:latin typeface="Calibri"/>
                <a:cs typeface="Calibri"/>
              </a:rPr>
              <a:t> </a:t>
            </a:r>
            <a:r>
              <a:rPr lang="fr-FR" sz="980" b="0" i="0" dirty="0">
                <a:solidFill>
                  <a:srgbClr val="006EB5"/>
                </a:solidFill>
                <a:latin typeface="Calibri"/>
                <a:cs typeface="Calibri"/>
              </a:rPr>
              <a:t>| </a:t>
            </a:r>
            <a:r>
              <a:rPr lang="fr-FR" sz="980" b="1" i="0" dirty="0">
                <a:solidFill>
                  <a:srgbClr val="006EB5"/>
                </a:solidFill>
                <a:latin typeface="Calibri"/>
                <a:cs typeface="Calibri"/>
              </a:rPr>
              <a:t>e-mail</a:t>
            </a:r>
            <a:r>
              <a:rPr lang="fr-FR" sz="980" b="1" i="0" dirty="0" smtClean="0">
                <a:solidFill>
                  <a:srgbClr val="006EB5"/>
                </a:solidFill>
                <a:latin typeface="Calibri"/>
                <a:cs typeface="Calibri"/>
              </a:rPr>
              <a:t> </a:t>
            </a:r>
            <a:r>
              <a:rPr lang="fr-FR" sz="980" b="0" i="0" dirty="0" err="1" smtClean="0">
                <a:solidFill>
                  <a:srgbClr val="006EB5"/>
                </a:solidFill>
                <a:latin typeface="+mn-lt"/>
                <a:cs typeface="Calibri"/>
              </a:rPr>
              <a:t>mail@seconed.nl</a:t>
            </a:r>
            <a:r>
              <a:rPr lang="fr-FR" sz="980" b="0" i="0" dirty="0" smtClean="0">
                <a:solidFill>
                  <a:srgbClr val="006EB5"/>
                </a:solidFill>
                <a:latin typeface="Calibri"/>
                <a:cs typeface="Calibri"/>
              </a:rPr>
              <a:t> </a:t>
            </a:r>
            <a:r>
              <a:rPr lang="fr-FR" sz="980" b="0" i="0" dirty="0">
                <a:solidFill>
                  <a:srgbClr val="006EB5"/>
                </a:solidFill>
                <a:latin typeface="Calibri"/>
                <a:cs typeface="Calibri"/>
              </a:rPr>
              <a:t>| </a:t>
            </a:r>
            <a:r>
              <a:rPr lang="fr-FR" sz="980" b="1" i="0" dirty="0" err="1" smtClean="0">
                <a:solidFill>
                  <a:srgbClr val="006EB5"/>
                </a:solidFill>
                <a:latin typeface="Calibri"/>
                <a:cs typeface="Calibri"/>
              </a:rPr>
              <a:t>www.seconed.nl</a:t>
            </a:r>
            <a:endParaRPr lang="fr-FR" sz="980" b="1" i="0" dirty="0">
              <a:solidFill>
                <a:srgbClr val="006EB5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50447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over/>
      </p:transition>
    </mc:Choice>
    <mc:Fallback xmlns="">
      <p:transition>
        <p:cov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"/>
          <p:cNvSpPr>
            <a:spLocks noGrp="1"/>
          </p:cNvSpPr>
          <p:nvPr>
            <p:ph type="title" hasCustomPrompt="1"/>
          </p:nvPr>
        </p:nvSpPr>
        <p:spPr>
          <a:xfrm>
            <a:off x="0" y="558799"/>
            <a:ext cx="9144000" cy="651934"/>
          </a:xfrm>
        </p:spPr>
        <p:txBody>
          <a:bodyPr lIns="0" tIns="0" rIns="0" bIns="0" anchor="ctr" anchorCtr="0">
            <a:normAutofit/>
          </a:bodyPr>
          <a:lstStyle>
            <a:lvl1pPr>
              <a:defRPr sz="4000" b="1" i="0" baseline="0">
                <a:solidFill>
                  <a:srgbClr val="006EB5"/>
                </a:solidFill>
                <a:latin typeface="Calibri"/>
                <a:cs typeface="Calibri"/>
              </a:defRPr>
            </a:lvl1pPr>
          </a:lstStyle>
          <a:p>
            <a:r>
              <a:rPr lang="en-GB" noProof="0" dirty="0" smtClean="0"/>
              <a:t>Head Keynote</a:t>
            </a:r>
            <a:endParaRPr lang="en-GB" noProof="0" dirty="0"/>
          </a:p>
        </p:txBody>
      </p:sp>
      <p:sp>
        <p:nvSpPr>
          <p:cNvPr id="12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931333" y="1541221"/>
            <a:ext cx="8212666" cy="450312"/>
          </a:xfrm>
        </p:spPr>
        <p:txBody>
          <a:bodyPr lIns="0" tIns="0" rIns="0" bIns="0" anchor="b" anchorCtr="0">
            <a:normAutofit/>
          </a:bodyPr>
          <a:lstStyle>
            <a:lvl1pPr marL="0" indent="0" algn="l">
              <a:buNone/>
              <a:defRPr sz="2800" b="1" i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nl-BE" dirty="0" smtClean="0"/>
              <a:t>Second Level</a:t>
            </a:r>
          </a:p>
        </p:txBody>
      </p:sp>
      <p:sp>
        <p:nvSpPr>
          <p:cNvPr id="14" name="Espace réservé du contenu 2"/>
          <p:cNvSpPr>
            <a:spLocks noGrp="1"/>
          </p:cNvSpPr>
          <p:nvPr>
            <p:ph idx="11" hasCustomPrompt="1"/>
          </p:nvPr>
        </p:nvSpPr>
        <p:spPr>
          <a:xfrm>
            <a:off x="931333" y="2428358"/>
            <a:ext cx="8212666" cy="450312"/>
          </a:xfrm>
        </p:spPr>
        <p:txBody>
          <a:bodyPr lIns="0" tIns="0" rIns="0" bIns="0" anchor="b" anchorCtr="0">
            <a:normAutofit/>
          </a:bodyPr>
          <a:lstStyle>
            <a:lvl1pPr marL="0" indent="0" algn="l">
              <a:buNone/>
              <a:defRPr sz="2200" b="1" i="0">
                <a:solidFill>
                  <a:srgbClr val="006EB5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nl-BE" dirty="0" smtClean="0"/>
              <a:t>Third Level</a:t>
            </a:r>
          </a:p>
        </p:txBody>
      </p:sp>
      <p:sp>
        <p:nvSpPr>
          <p:cNvPr id="17" name="ZoneTexte 16"/>
          <p:cNvSpPr txBox="1"/>
          <p:nvPr userDrawn="1"/>
        </p:nvSpPr>
        <p:spPr>
          <a:xfrm>
            <a:off x="931333" y="3014133"/>
            <a:ext cx="7078134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err="1" smtClean="0">
                <a:sym typeface="Wingdings" pitchFamily="2" charset="2"/>
              </a:rPr>
              <a:t></a:t>
            </a:r>
            <a:r>
              <a:rPr lang="en-GB" sz="2000" dirty="0" smtClean="0">
                <a:sym typeface="Wingdings" pitchFamily="2" charset="2"/>
              </a:rPr>
              <a:t> </a:t>
            </a:r>
            <a:r>
              <a:rPr lang="fr-FR" sz="2200" b="0" i="0" dirty="0" err="1" smtClean="0">
                <a:latin typeface="+mn-lt"/>
                <a:cs typeface="Calibri"/>
                <a:sym typeface="Wingdings" pitchFamily="2" charset="2"/>
              </a:rPr>
              <a:t>Elisitibus</a:t>
            </a:r>
            <a:r>
              <a:rPr lang="fr-FR" sz="2200" b="0" i="0" dirty="0" smtClean="0">
                <a:latin typeface="+mn-lt"/>
                <a:cs typeface="Calibri"/>
                <a:sym typeface="Wingdings" pitchFamily="2" charset="2"/>
              </a:rPr>
              <a:t>, </a:t>
            </a:r>
            <a:r>
              <a:rPr lang="fr-FR" sz="2200" b="0" i="0" dirty="0" err="1" smtClean="0">
                <a:latin typeface="+mn-lt"/>
                <a:cs typeface="Calibri"/>
                <a:sym typeface="Wingdings" pitchFamily="2" charset="2"/>
              </a:rPr>
              <a:t>sunt</a:t>
            </a:r>
            <a:r>
              <a:rPr lang="fr-FR" sz="2200" b="0" i="0" dirty="0" smtClean="0">
                <a:latin typeface="+mn-lt"/>
                <a:cs typeface="Calibri"/>
                <a:sym typeface="Wingdings" pitchFamily="2" charset="2"/>
              </a:rPr>
              <a:t> </a:t>
            </a:r>
            <a:r>
              <a:rPr lang="fr-FR" sz="2200" b="1" i="0" dirty="0" err="1" smtClean="0">
                <a:solidFill>
                  <a:srgbClr val="3A9946"/>
                </a:solidFill>
                <a:latin typeface="+mn-lt"/>
                <a:cs typeface="Calibri"/>
                <a:sym typeface="Wingdings" pitchFamily="2" charset="2"/>
              </a:rPr>
              <a:t>autemolo</a:t>
            </a:r>
            <a:r>
              <a:rPr lang="fr-FR" sz="2200" b="0" i="0" dirty="0" smtClean="0">
                <a:solidFill>
                  <a:srgbClr val="3A9946"/>
                </a:solidFill>
                <a:latin typeface="+mn-lt"/>
                <a:cs typeface="Calibri"/>
                <a:sym typeface="Wingdings" pitchFamily="2" charset="2"/>
              </a:rPr>
              <a:t> </a:t>
            </a:r>
            <a:r>
              <a:rPr lang="fr-FR" sz="2200" b="0" i="0" dirty="0" err="1" smtClean="0">
                <a:latin typeface="+mn-lt"/>
                <a:cs typeface="Calibri"/>
                <a:sym typeface="Wingdings" pitchFamily="2" charset="2"/>
              </a:rPr>
              <a:t>dolorro</a:t>
            </a:r>
            <a:r>
              <a:rPr lang="fr-FR" sz="2200" b="0" i="0" dirty="0" smtClean="0">
                <a:latin typeface="+mn-lt"/>
                <a:cs typeface="Calibri"/>
                <a:sym typeface="Wingdings" pitchFamily="2" charset="2"/>
              </a:rPr>
              <a:t> </a:t>
            </a:r>
            <a:r>
              <a:rPr lang="fr-FR" sz="2200" b="0" i="0" dirty="0" err="1" smtClean="0">
                <a:latin typeface="+mn-lt"/>
                <a:cs typeface="Calibri"/>
                <a:sym typeface="Wingdings" pitchFamily="2" charset="2"/>
              </a:rPr>
              <a:t>enis</a:t>
            </a:r>
            <a:r>
              <a:rPr lang="fr-FR" sz="2200" b="0" i="0" dirty="0" smtClean="0">
                <a:latin typeface="+mn-lt"/>
                <a:cs typeface="Calibri"/>
                <a:sym typeface="Wingdings" pitchFamily="2" charset="2"/>
              </a:rPr>
              <a:t> </a:t>
            </a:r>
            <a:r>
              <a:rPr lang="fr-FR" sz="2200" b="0" i="0" dirty="0" err="1" smtClean="0">
                <a:latin typeface="+mn-lt"/>
                <a:cs typeface="Calibri"/>
                <a:sym typeface="Wingdings" pitchFamily="2" charset="2"/>
              </a:rPr>
              <a:t>doluptis</a:t>
            </a:r>
            <a:endParaRPr lang="fr-FR" sz="2200" b="0" i="0" dirty="0" smtClean="0">
              <a:latin typeface="+mn-lt"/>
              <a:cs typeface="Calibri"/>
              <a:sym typeface="Wingdings" pitchFamily="2" charset="2"/>
            </a:endParaRPr>
          </a:p>
          <a:p>
            <a:r>
              <a:rPr lang="en-GB" sz="2000" dirty="0" err="1" smtClean="0">
                <a:sym typeface="Wingdings" pitchFamily="2" charset="2"/>
              </a:rPr>
              <a:t></a:t>
            </a:r>
            <a:r>
              <a:rPr lang="en-GB" sz="2400" dirty="0" smtClean="0">
                <a:sym typeface="Wingdings" pitchFamily="2" charset="2"/>
              </a:rPr>
              <a:t> </a:t>
            </a:r>
            <a:r>
              <a:rPr lang="fr-FR" sz="2200" b="0" i="0" dirty="0" smtClean="0">
                <a:latin typeface="+mn-lt"/>
                <a:cs typeface="Calibri"/>
                <a:sym typeface="Wingdings" pitchFamily="2" charset="2"/>
              </a:rPr>
              <a:t>Ad </a:t>
            </a:r>
            <a:r>
              <a:rPr lang="fr-FR" sz="2200" b="1" i="0" dirty="0" err="1" smtClean="0">
                <a:solidFill>
                  <a:srgbClr val="3A9946"/>
                </a:solidFill>
                <a:latin typeface="+mn-lt"/>
                <a:cs typeface="Calibri"/>
                <a:sym typeface="Wingdings" pitchFamily="2" charset="2"/>
              </a:rPr>
              <a:t>evelenimaxim</a:t>
            </a:r>
            <a:r>
              <a:rPr lang="fr-FR" sz="2200" b="1" i="0" dirty="0" smtClean="0">
                <a:solidFill>
                  <a:srgbClr val="3A9946"/>
                </a:solidFill>
                <a:latin typeface="+mn-lt"/>
                <a:cs typeface="Calibri"/>
                <a:sym typeface="Wingdings" pitchFamily="2" charset="2"/>
              </a:rPr>
              <a:t> </a:t>
            </a:r>
            <a:r>
              <a:rPr lang="fr-FR" sz="2200" b="0" i="0" dirty="0" smtClean="0">
                <a:latin typeface="+mn-lt"/>
                <a:cs typeface="Calibri"/>
                <a:sym typeface="Wingdings" pitchFamily="2" charset="2"/>
              </a:rPr>
              <a:t>et que </a:t>
            </a:r>
            <a:r>
              <a:rPr lang="fr-FR" sz="2200" b="0" i="0" dirty="0" err="1" smtClean="0">
                <a:latin typeface="+mn-lt"/>
                <a:cs typeface="Calibri"/>
                <a:sym typeface="Wingdings" pitchFamily="2" charset="2"/>
              </a:rPr>
              <a:t>ium</a:t>
            </a:r>
            <a:r>
              <a:rPr lang="fr-FR" sz="2200" b="0" i="0" dirty="0" smtClean="0">
                <a:latin typeface="+mn-lt"/>
                <a:cs typeface="Calibri"/>
                <a:sym typeface="Wingdings" pitchFamily="2" charset="2"/>
              </a:rPr>
              <a:t> </a:t>
            </a:r>
            <a:r>
              <a:rPr lang="fr-FR" sz="2200" b="0" i="0" dirty="0" err="1" smtClean="0">
                <a:latin typeface="+mn-lt"/>
                <a:cs typeface="Calibri"/>
                <a:sym typeface="Wingdings" pitchFamily="2" charset="2"/>
              </a:rPr>
              <a:t>voloris</a:t>
            </a:r>
            <a:r>
              <a:rPr lang="fr-FR" sz="2200" b="0" i="0" dirty="0" smtClean="0">
                <a:latin typeface="+mn-lt"/>
                <a:cs typeface="Calibri"/>
                <a:sym typeface="Wingdings" pitchFamily="2" charset="2"/>
              </a:rPr>
              <a:t> </a:t>
            </a:r>
            <a:r>
              <a:rPr lang="fr-FR" sz="2200" b="0" i="0" dirty="0" err="1" smtClean="0">
                <a:latin typeface="+mn-lt"/>
                <a:cs typeface="Calibri"/>
                <a:sym typeface="Wingdings" pitchFamily="2" charset="2"/>
              </a:rPr>
              <a:t>eaquide</a:t>
            </a:r>
            <a:endParaRPr lang="fr-FR" sz="2200" b="0" i="0" dirty="0" smtClean="0">
              <a:latin typeface="+mn-lt"/>
              <a:cs typeface="Calibri"/>
              <a:sym typeface="Wingdings" pitchFamily="2" charset="2"/>
            </a:endParaRPr>
          </a:p>
          <a:p>
            <a:r>
              <a:rPr lang="en-GB" sz="2000" dirty="0" err="1" smtClean="0">
                <a:sym typeface="Wingdings" pitchFamily="2" charset="2"/>
              </a:rPr>
              <a:t></a:t>
            </a:r>
            <a:r>
              <a:rPr lang="en-GB" sz="2400" dirty="0" smtClean="0">
                <a:sym typeface="Wingdings" pitchFamily="2" charset="2"/>
              </a:rPr>
              <a:t> </a:t>
            </a:r>
            <a:r>
              <a:rPr lang="fr-FR" sz="2200" b="0" i="0" dirty="0" err="1" smtClean="0">
                <a:latin typeface="+mn-lt"/>
                <a:cs typeface="Calibri"/>
                <a:sym typeface="Wingdings" pitchFamily="2" charset="2"/>
              </a:rPr>
              <a:t>Illuptae</a:t>
            </a:r>
            <a:r>
              <a:rPr lang="fr-FR" sz="2200" b="0" i="0" dirty="0" smtClean="0">
                <a:latin typeface="+mn-lt"/>
                <a:cs typeface="Calibri"/>
                <a:sym typeface="Wingdings" pitchFamily="2" charset="2"/>
              </a:rPr>
              <a:t> et </a:t>
            </a:r>
            <a:r>
              <a:rPr lang="fr-FR" sz="2200" b="0" i="0" dirty="0" err="1" smtClean="0">
                <a:latin typeface="+mn-lt"/>
                <a:cs typeface="Calibri"/>
                <a:sym typeface="Wingdings" pitchFamily="2" charset="2"/>
              </a:rPr>
              <a:t>fugiant</a:t>
            </a:r>
            <a:r>
              <a:rPr lang="fr-FR" sz="2200" b="0" i="0" dirty="0" smtClean="0">
                <a:latin typeface="+mn-lt"/>
                <a:cs typeface="Calibri"/>
                <a:sym typeface="Wingdings" pitchFamily="2" charset="2"/>
              </a:rPr>
              <a:t> </a:t>
            </a:r>
            <a:r>
              <a:rPr lang="fr-FR" sz="2200" b="0" i="0" dirty="0" err="1" smtClean="0">
                <a:latin typeface="+mn-lt"/>
                <a:cs typeface="Calibri"/>
                <a:sym typeface="Wingdings" pitchFamily="2" charset="2"/>
              </a:rPr>
              <a:t>rest</a:t>
            </a:r>
            <a:r>
              <a:rPr lang="fr-FR" sz="2200" b="0" i="0" dirty="0" smtClean="0">
                <a:latin typeface="+mn-lt"/>
                <a:cs typeface="Calibri"/>
                <a:sym typeface="Wingdings" pitchFamily="2" charset="2"/>
              </a:rPr>
              <a:t> </a:t>
            </a:r>
            <a:r>
              <a:rPr lang="fr-FR" sz="2200" b="1" i="0" dirty="0" err="1" smtClean="0">
                <a:solidFill>
                  <a:srgbClr val="3A9946"/>
                </a:solidFill>
                <a:latin typeface="+mn-lt"/>
                <a:cs typeface="Calibri"/>
                <a:sym typeface="Wingdings" pitchFamily="2" charset="2"/>
              </a:rPr>
              <a:t>faceritate</a:t>
            </a:r>
            <a:r>
              <a:rPr lang="fr-FR" sz="2200" b="1" i="0" dirty="0" smtClean="0">
                <a:solidFill>
                  <a:srgbClr val="3A9946"/>
                </a:solidFill>
                <a:latin typeface="+mn-lt"/>
                <a:cs typeface="Calibri"/>
                <a:sym typeface="Wingdings" pitchFamily="2" charset="2"/>
              </a:rPr>
              <a:t> </a:t>
            </a:r>
            <a:r>
              <a:rPr lang="fr-FR" sz="2200" b="0" i="0" dirty="0" smtClean="0">
                <a:latin typeface="+mn-lt"/>
                <a:cs typeface="Calibri"/>
                <a:sym typeface="Wingdings" pitchFamily="2" charset="2"/>
              </a:rPr>
              <a:t>ni </a:t>
            </a:r>
            <a:r>
              <a:rPr lang="fr-FR" sz="2200" b="0" i="0" dirty="0" err="1" smtClean="0">
                <a:latin typeface="+mn-lt"/>
                <a:cs typeface="Calibri"/>
                <a:sym typeface="Wingdings" pitchFamily="2" charset="2"/>
              </a:rPr>
              <a:t>dem</a:t>
            </a:r>
            <a:r>
              <a:rPr lang="fr-FR" sz="2200" b="0" i="0" dirty="0" smtClean="0">
                <a:latin typeface="+mn-lt"/>
                <a:cs typeface="Calibri"/>
                <a:sym typeface="Wingdings" pitchFamily="2" charset="2"/>
              </a:rPr>
              <a:t> </a:t>
            </a:r>
            <a:r>
              <a:rPr lang="fr-FR" sz="2200" b="0" i="0" dirty="0" err="1" smtClean="0">
                <a:latin typeface="+mn-lt"/>
                <a:cs typeface="Calibri"/>
                <a:sym typeface="Wingdings" pitchFamily="2" charset="2"/>
              </a:rPr>
              <a:t>quame</a:t>
            </a:r>
            <a:endParaRPr lang="fr-FR" sz="2200" b="0" i="0" dirty="0" smtClean="0">
              <a:latin typeface="+mn-lt"/>
              <a:cs typeface="Calibri"/>
              <a:sym typeface="Wingdings" pitchFamily="2" charset="2"/>
            </a:endParaRPr>
          </a:p>
          <a:p>
            <a:r>
              <a:rPr lang="en-GB" sz="2000" dirty="0" err="1" smtClean="0">
                <a:sym typeface="Wingdings" pitchFamily="2" charset="2"/>
              </a:rPr>
              <a:t></a:t>
            </a:r>
            <a:r>
              <a:rPr lang="en-GB" sz="2400" dirty="0" smtClean="0">
                <a:sym typeface="Wingdings" pitchFamily="2" charset="2"/>
              </a:rPr>
              <a:t> </a:t>
            </a:r>
            <a:r>
              <a:rPr lang="fr-FR" sz="2200" b="0" i="0" dirty="0" smtClean="0">
                <a:latin typeface="+mn-lt"/>
                <a:cs typeface="Calibri"/>
                <a:sym typeface="Wingdings" pitchFamily="2" charset="2"/>
              </a:rPr>
              <a:t>Et </a:t>
            </a:r>
            <a:r>
              <a:rPr lang="fr-FR" sz="2200" b="0" i="0" dirty="0" err="1" smtClean="0">
                <a:latin typeface="+mn-lt"/>
                <a:cs typeface="Calibri"/>
                <a:sym typeface="Wingdings" pitchFamily="2" charset="2"/>
              </a:rPr>
              <a:t>volento</a:t>
            </a:r>
            <a:r>
              <a:rPr lang="fr-FR" sz="2200" b="0" i="0" dirty="0" smtClean="0">
                <a:latin typeface="+mn-lt"/>
                <a:cs typeface="Calibri"/>
                <a:sym typeface="Wingdings" pitchFamily="2" charset="2"/>
              </a:rPr>
              <a:t> </a:t>
            </a:r>
            <a:r>
              <a:rPr lang="fr-FR" sz="2200" b="0" i="0" dirty="0" err="1" smtClean="0">
                <a:latin typeface="+mn-lt"/>
                <a:cs typeface="Calibri"/>
                <a:sym typeface="Wingdings" pitchFamily="2" charset="2"/>
              </a:rPr>
              <a:t>toribus</a:t>
            </a:r>
            <a:r>
              <a:rPr lang="fr-FR" sz="2200" b="0" i="0" dirty="0" smtClean="0">
                <a:latin typeface="+mn-lt"/>
                <a:cs typeface="Calibri"/>
                <a:sym typeface="Wingdings" pitchFamily="2" charset="2"/>
              </a:rPr>
              <a:t> </a:t>
            </a:r>
            <a:r>
              <a:rPr lang="fr-FR" sz="2200" b="1" i="0" dirty="0" err="1" smtClean="0">
                <a:solidFill>
                  <a:srgbClr val="3A9946"/>
                </a:solidFill>
                <a:latin typeface="+mn-lt"/>
                <a:cs typeface="Calibri"/>
                <a:sym typeface="Wingdings" pitchFamily="2" charset="2"/>
              </a:rPr>
              <a:t>aspeditam</a:t>
            </a:r>
            <a:r>
              <a:rPr lang="fr-FR" sz="2200" b="1" i="0" dirty="0" smtClean="0">
                <a:solidFill>
                  <a:srgbClr val="3A9946"/>
                </a:solidFill>
                <a:latin typeface="+mn-lt"/>
                <a:cs typeface="Calibri"/>
                <a:sym typeface="Wingdings" pitchFamily="2" charset="2"/>
              </a:rPr>
              <a:t> </a:t>
            </a:r>
            <a:r>
              <a:rPr lang="fr-FR" sz="2200" b="0" i="0" dirty="0" err="1" smtClean="0">
                <a:latin typeface="+mn-lt"/>
                <a:cs typeface="Calibri"/>
                <a:sym typeface="Wingdings" pitchFamily="2" charset="2"/>
              </a:rPr>
              <a:t>nulluptat</a:t>
            </a:r>
            <a:r>
              <a:rPr lang="fr-FR" sz="2200" b="0" i="0" dirty="0" smtClean="0">
                <a:latin typeface="+mn-lt"/>
                <a:cs typeface="Calibri"/>
                <a:sym typeface="Wingdings" pitchFamily="2" charset="2"/>
              </a:rPr>
              <a:t> </a:t>
            </a:r>
            <a:r>
              <a:rPr lang="fr-FR" sz="2200" b="0" i="0" dirty="0" err="1" smtClean="0">
                <a:latin typeface="+mn-lt"/>
                <a:cs typeface="Calibri"/>
                <a:sym typeface="Wingdings" pitchFamily="2" charset="2"/>
              </a:rPr>
              <a:t>am</a:t>
            </a:r>
            <a:endParaRPr lang="fr-FR" sz="2200" b="0" i="0" dirty="0">
              <a:latin typeface="Calibri"/>
              <a:cs typeface="Calibri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1" y="6539050"/>
            <a:ext cx="9144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980" b="1" i="0" dirty="0" smtClean="0">
                <a:solidFill>
                  <a:srgbClr val="006EB5"/>
                </a:solidFill>
                <a:latin typeface="+mn-lt"/>
                <a:cs typeface="Calibri"/>
              </a:rPr>
              <a:t>SECONED B.V. </a:t>
            </a:r>
            <a:r>
              <a:rPr lang="fr-FR" sz="980" b="0" i="0" dirty="0" smtClean="0">
                <a:solidFill>
                  <a:srgbClr val="006EB5"/>
                </a:solidFill>
                <a:latin typeface="Calibri"/>
                <a:cs typeface="Calibri"/>
              </a:rPr>
              <a:t>| </a:t>
            </a:r>
            <a:r>
              <a:rPr lang="fr-FR" sz="980" b="0" i="0" dirty="0" err="1" smtClean="0">
                <a:solidFill>
                  <a:srgbClr val="006EB5"/>
                </a:solidFill>
                <a:latin typeface="+mn-lt"/>
                <a:cs typeface="Calibri"/>
              </a:rPr>
              <a:t>Hoge</a:t>
            </a:r>
            <a:r>
              <a:rPr lang="fr-FR" sz="980" b="0" i="0" dirty="0" smtClean="0">
                <a:solidFill>
                  <a:srgbClr val="006EB5"/>
                </a:solidFill>
                <a:latin typeface="+mn-lt"/>
                <a:cs typeface="Calibri"/>
              </a:rPr>
              <a:t> </a:t>
            </a:r>
            <a:r>
              <a:rPr lang="fr-FR" sz="980" b="0" i="0" dirty="0" err="1" smtClean="0">
                <a:solidFill>
                  <a:srgbClr val="006EB5"/>
                </a:solidFill>
                <a:latin typeface="+mn-lt"/>
                <a:cs typeface="Calibri"/>
              </a:rPr>
              <a:t>Mosten</a:t>
            </a:r>
            <a:r>
              <a:rPr lang="fr-FR" sz="980" b="0" i="0" dirty="0" smtClean="0">
                <a:solidFill>
                  <a:srgbClr val="006EB5"/>
                </a:solidFill>
                <a:latin typeface="+mn-lt"/>
                <a:cs typeface="Calibri"/>
              </a:rPr>
              <a:t> 6B | NL-4822 NH Breda | Nederland</a:t>
            </a:r>
            <a:r>
              <a:rPr lang="fr-FR" sz="980" b="0" i="0" dirty="0" smtClean="0">
                <a:solidFill>
                  <a:srgbClr val="006EB5"/>
                </a:solidFill>
                <a:latin typeface="Calibri"/>
                <a:cs typeface="Calibri"/>
              </a:rPr>
              <a:t> | </a:t>
            </a:r>
            <a:r>
              <a:rPr lang="fr-FR" sz="980" b="1" i="0" dirty="0">
                <a:solidFill>
                  <a:srgbClr val="006EB5"/>
                </a:solidFill>
                <a:latin typeface="Calibri"/>
                <a:cs typeface="Calibri"/>
              </a:rPr>
              <a:t>Phone</a:t>
            </a:r>
            <a:r>
              <a:rPr lang="fr-FR" sz="980" b="0" i="0" dirty="0">
                <a:solidFill>
                  <a:srgbClr val="006EB5"/>
                </a:solidFill>
                <a:latin typeface="Calibri"/>
                <a:cs typeface="Calibri"/>
              </a:rPr>
              <a:t> </a:t>
            </a:r>
            <a:r>
              <a:rPr lang="fr-FR" sz="980" b="0" i="0" dirty="0" smtClean="0">
                <a:solidFill>
                  <a:srgbClr val="006EB5"/>
                </a:solidFill>
                <a:latin typeface="Calibri"/>
                <a:cs typeface="Calibri"/>
              </a:rPr>
              <a:t>+</a:t>
            </a:r>
            <a:r>
              <a:rPr lang="fr-FR" sz="980" b="0" i="0" dirty="0" smtClean="0">
                <a:solidFill>
                  <a:srgbClr val="006EB5"/>
                </a:solidFill>
                <a:latin typeface="+mn-lt"/>
                <a:cs typeface="Calibri"/>
              </a:rPr>
              <a:t>31 (0)76/560.70.90</a:t>
            </a:r>
            <a:r>
              <a:rPr lang="fr-FR" sz="980" b="0" i="0" dirty="0" smtClean="0">
                <a:solidFill>
                  <a:srgbClr val="006EB5"/>
                </a:solidFill>
                <a:latin typeface="Calibri"/>
                <a:cs typeface="Calibri"/>
              </a:rPr>
              <a:t> </a:t>
            </a:r>
            <a:r>
              <a:rPr lang="fr-FR" sz="980" b="0" i="0" dirty="0">
                <a:solidFill>
                  <a:srgbClr val="006EB5"/>
                </a:solidFill>
                <a:latin typeface="Calibri"/>
                <a:cs typeface="Calibri"/>
              </a:rPr>
              <a:t>| </a:t>
            </a:r>
            <a:r>
              <a:rPr lang="fr-FR" sz="980" b="1" i="0" dirty="0">
                <a:solidFill>
                  <a:srgbClr val="006EB5"/>
                </a:solidFill>
                <a:latin typeface="Calibri"/>
                <a:cs typeface="Calibri"/>
              </a:rPr>
              <a:t>Fax</a:t>
            </a:r>
            <a:r>
              <a:rPr lang="fr-FR" sz="980" b="0" i="0" dirty="0">
                <a:solidFill>
                  <a:srgbClr val="006EB5"/>
                </a:solidFill>
                <a:latin typeface="Calibri"/>
                <a:cs typeface="Calibri"/>
              </a:rPr>
              <a:t> </a:t>
            </a:r>
            <a:r>
              <a:rPr lang="fr-FR" sz="980" b="0" i="0" dirty="0" smtClean="0">
                <a:solidFill>
                  <a:srgbClr val="006EB5"/>
                </a:solidFill>
                <a:latin typeface="Calibri"/>
                <a:cs typeface="Calibri"/>
              </a:rPr>
              <a:t>+</a:t>
            </a:r>
            <a:r>
              <a:rPr lang="fr-FR" sz="980" b="0" i="0" dirty="0" smtClean="0">
                <a:solidFill>
                  <a:srgbClr val="006EB5"/>
                </a:solidFill>
                <a:latin typeface="+mn-lt"/>
                <a:cs typeface="Calibri"/>
              </a:rPr>
              <a:t>31 (0)76/560.70.99</a:t>
            </a:r>
            <a:r>
              <a:rPr lang="fr-FR" sz="980" b="0" i="0" dirty="0" smtClean="0">
                <a:solidFill>
                  <a:srgbClr val="006EB5"/>
                </a:solidFill>
                <a:latin typeface="Calibri"/>
                <a:cs typeface="Calibri"/>
              </a:rPr>
              <a:t> </a:t>
            </a:r>
            <a:r>
              <a:rPr lang="fr-FR" sz="980" b="0" i="0" dirty="0">
                <a:solidFill>
                  <a:srgbClr val="006EB5"/>
                </a:solidFill>
                <a:latin typeface="Calibri"/>
                <a:cs typeface="Calibri"/>
              </a:rPr>
              <a:t>| </a:t>
            </a:r>
            <a:r>
              <a:rPr lang="fr-FR" sz="980" b="1" i="0" dirty="0">
                <a:solidFill>
                  <a:srgbClr val="006EB5"/>
                </a:solidFill>
                <a:latin typeface="Calibri"/>
                <a:cs typeface="Calibri"/>
              </a:rPr>
              <a:t>e-mail</a:t>
            </a:r>
            <a:r>
              <a:rPr lang="fr-FR" sz="980" b="1" i="0" dirty="0" smtClean="0">
                <a:solidFill>
                  <a:srgbClr val="006EB5"/>
                </a:solidFill>
                <a:latin typeface="Calibri"/>
                <a:cs typeface="Calibri"/>
              </a:rPr>
              <a:t> </a:t>
            </a:r>
            <a:r>
              <a:rPr lang="fr-FR" sz="980" b="0" i="0" dirty="0" err="1" smtClean="0">
                <a:solidFill>
                  <a:srgbClr val="006EB5"/>
                </a:solidFill>
                <a:latin typeface="+mn-lt"/>
                <a:cs typeface="Calibri"/>
              </a:rPr>
              <a:t>mail@seconed.nl</a:t>
            </a:r>
            <a:r>
              <a:rPr lang="fr-FR" sz="980" b="0" i="0" dirty="0" smtClean="0">
                <a:solidFill>
                  <a:srgbClr val="006EB5"/>
                </a:solidFill>
                <a:latin typeface="Calibri"/>
                <a:cs typeface="Calibri"/>
              </a:rPr>
              <a:t> </a:t>
            </a:r>
            <a:r>
              <a:rPr lang="fr-FR" sz="980" b="0" i="0" dirty="0">
                <a:solidFill>
                  <a:srgbClr val="006EB5"/>
                </a:solidFill>
                <a:latin typeface="Calibri"/>
                <a:cs typeface="Calibri"/>
              </a:rPr>
              <a:t>| </a:t>
            </a:r>
            <a:r>
              <a:rPr lang="fr-FR" sz="980" b="1" i="0" dirty="0" err="1" smtClean="0">
                <a:solidFill>
                  <a:srgbClr val="006EB5"/>
                </a:solidFill>
                <a:latin typeface="Calibri"/>
                <a:cs typeface="Calibri"/>
              </a:rPr>
              <a:t>www.seconed.nl</a:t>
            </a:r>
            <a:endParaRPr lang="fr-FR" sz="980" b="1" i="0" dirty="0">
              <a:solidFill>
                <a:srgbClr val="006EB5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36587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over/>
      </p:transition>
    </mc:Choice>
    <mc:Fallback xmlns="">
      <p:transition>
        <p:cov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"/>
          <p:cNvSpPr>
            <a:spLocks noGrp="1"/>
          </p:cNvSpPr>
          <p:nvPr>
            <p:ph type="title" hasCustomPrompt="1"/>
          </p:nvPr>
        </p:nvSpPr>
        <p:spPr>
          <a:xfrm>
            <a:off x="0" y="558799"/>
            <a:ext cx="9144000" cy="651934"/>
          </a:xfrm>
        </p:spPr>
        <p:txBody>
          <a:bodyPr lIns="0" tIns="0" rIns="0" bIns="0" anchor="ctr" anchorCtr="0">
            <a:normAutofit/>
          </a:bodyPr>
          <a:lstStyle>
            <a:lvl1pPr>
              <a:defRPr sz="4000" b="1" i="0" baseline="0">
                <a:solidFill>
                  <a:srgbClr val="006EB5"/>
                </a:solidFill>
                <a:latin typeface="Calibri"/>
                <a:cs typeface="Calibri"/>
              </a:defRPr>
            </a:lvl1pPr>
          </a:lstStyle>
          <a:p>
            <a:r>
              <a:rPr lang="en-GB" noProof="0" dirty="0" smtClean="0"/>
              <a:t>Head Keynote</a:t>
            </a:r>
            <a:endParaRPr lang="en-GB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over/>
      </p:transition>
    </mc:Choice>
    <mc:Fallback xmlns="">
      <p:transition>
        <p:cover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5851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over/>
      </p:transition>
    </mc:Choice>
    <mc:Fallback xmlns="">
      <p:transition>
        <p:cov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62C978A-E0B1-488D-8810-C3557745CBF7}" type="datetime1">
              <a:rPr lang="fr-FR"/>
              <a:pPr>
                <a:defRPr/>
              </a:pPr>
              <a:t>26/02/2015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7C45F5C-3B2C-4160-A9A6-A833D6754DC7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8904818"/>
      </p:ext>
    </p:extLst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7B974A-FDC9-E641-85B0-3E177475EF0E}" type="datetimeFigureOut">
              <a:rPr lang="fr-FR" smtClean="0"/>
              <a:pPr/>
              <a:t>26/02/2015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825EEA-2641-914E-A77C-245605C0DB3B}" type="slidenum">
              <a:rPr lang="fr-FR" smtClean="0"/>
              <a:pPr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072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2" r:id="rId4"/>
    <p:sldLayoutId id="2147483654" r:id="rId5"/>
  </p:sldLayoutIdLst>
  <mc:AlternateContent xmlns:mc="http://schemas.openxmlformats.org/markup-compatibility/2006" xmlns:p14="http://schemas.microsoft.com/office/powerpoint/2010/main">
    <mc:Choice Requires="p14">
      <p:transition p14:dur="10">
        <p:cover/>
      </p:transition>
    </mc:Choice>
    <mc:Fallback xmlns="">
      <p:transition>
        <p:cover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tisbouw.nl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http://www.tisbouw.nl/site/gfx/logo-tis.png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3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ranchevereniging-tis.nl/" TargetMode="External"/><Relationship Id="rId2" Type="http://schemas.openxmlformats.org/officeDocument/2006/relationships/hyperlink" Target="http://www.ikobbkb.nl/technische-inspectie-services-tis.html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www.seconed.nl/" TargetMode="External"/><Relationship Id="rId4" Type="http://schemas.openxmlformats.org/officeDocument/2006/relationships/hyperlink" Target="mailto:w.hoppenbrouwers@seconed.nl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2" y="2266100"/>
            <a:ext cx="9144000" cy="1304329"/>
          </a:xfrm>
        </p:spPr>
        <p:txBody>
          <a:bodyPr>
            <a:noAutofit/>
          </a:bodyPr>
          <a:lstStyle/>
          <a:p>
            <a:r>
              <a:rPr lang="fr-BE" sz="4000" dirty="0" err="1" smtClean="0"/>
              <a:t>Technical</a:t>
            </a:r>
            <a:r>
              <a:rPr lang="fr-BE" sz="4000" dirty="0" smtClean="0"/>
              <a:t> Inspection Service</a:t>
            </a:r>
            <a:endParaRPr lang="fr-BE" sz="4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" y="4390351"/>
            <a:ext cx="9143999" cy="780512"/>
          </a:xfrm>
        </p:spPr>
        <p:txBody>
          <a:bodyPr/>
          <a:lstStyle/>
          <a:p>
            <a:pPr algn="l"/>
            <a:r>
              <a:rPr lang="fr-BE" dirty="0" smtClean="0"/>
              <a:t>   </a:t>
            </a:r>
            <a:r>
              <a:rPr lang="fr-BE" sz="3600" dirty="0" smtClean="0"/>
              <a:t>Wim Hoppenbrouwers</a:t>
            </a:r>
            <a:endParaRPr lang="fr-BE" sz="3600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0"/>
          </p:nvPr>
        </p:nvSpPr>
        <p:spPr>
          <a:xfrm>
            <a:off x="0" y="5432120"/>
            <a:ext cx="9143999" cy="596380"/>
          </a:xfrm>
        </p:spPr>
        <p:txBody>
          <a:bodyPr/>
          <a:lstStyle/>
          <a:p>
            <a:pPr algn="l"/>
            <a:r>
              <a:rPr lang="fr-BE" dirty="0" smtClean="0"/>
              <a:t>    </a:t>
            </a:r>
            <a:r>
              <a:rPr lang="fr-BE" sz="2400" dirty="0" smtClean="0"/>
              <a:t>Den </a:t>
            </a:r>
            <a:r>
              <a:rPr lang="fr-BE" sz="2400" dirty="0" err="1" smtClean="0"/>
              <a:t>Haag</a:t>
            </a:r>
            <a:r>
              <a:rPr lang="fr-BE" sz="2400" dirty="0" smtClean="0"/>
              <a:t>, 27 </a:t>
            </a:r>
            <a:r>
              <a:rPr lang="fr-BE" sz="2400" dirty="0" err="1" smtClean="0"/>
              <a:t>februari</a:t>
            </a:r>
            <a:r>
              <a:rPr lang="fr-BE" sz="2400" dirty="0" smtClean="0"/>
              <a:t> 2015</a:t>
            </a:r>
            <a:endParaRPr lang="fr-BE" sz="2400" dirty="0"/>
          </a:p>
        </p:txBody>
      </p:sp>
      <p:sp>
        <p:nvSpPr>
          <p:cNvPr id="7" name="Espace réservé du contenu 3"/>
          <p:cNvSpPr txBox="1">
            <a:spLocks/>
          </p:cNvSpPr>
          <p:nvPr/>
        </p:nvSpPr>
        <p:spPr>
          <a:xfrm>
            <a:off x="-1" y="5003302"/>
            <a:ext cx="9143999" cy="59638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000" b="0" i="0" kern="1200">
                <a:solidFill>
                  <a:srgbClr val="0D0D0D"/>
                </a:solidFill>
                <a:latin typeface="Calibri"/>
                <a:ea typeface="+mn-ea"/>
                <a:cs typeface="Calibri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BE" dirty="0" smtClean="0"/>
              <a:t>    </a:t>
            </a:r>
            <a:r>
              <a:rPr lang="fr-BE" sz="2400" dirty="0" err="1" smtClean="0"/>
              <a:t>Stuurgroepoverleg</a:t>
            </a:r>
            <a:r>
              <a:rPr lang="fr-BE" sz="2400" dirty="0" smtClean="0"/>
              <a:t> </a:t>
            </a:r>
            <a:r>
              <a:rPr lang="fr-BE" sz="2400" dirty="0" err="1" smtClean="0"/>
              <a:t>Wet</a:t>
            </a:r>
            <a:r>
              <a:rPr lang="fr-BE" sz="2400" dirty="0" smtClean="0"/>
              <a:t> </a:t>
            </a:r>
            <a:r>
              <a:rPr lang="fr-BE" sz="2400" dirty="0" err="1" smtClean="0"/>
              <a:t>Kwaliteitsborging</a:t>
            </a:r>
            <a:r>
              <a:rPr lang="fr-BE" sz="2400" dirty="0" smtClean="0"/>
              <a:t> in de </a:t>
            </a:r>
            <a:r>
              <a:rPr lang="fr-BE" sz="2400" dirty="0" err="1" smtClean="0"/>
              <a:t>bouw</a:t>
            </a:r>
            <a:endParaRPr lang="fr-BE" sz="2400" dirty="0"/>
          </a:p>
        </p:txBody>
      </p:sp>
      <p:pic>
        <p:nvPicPr>
          <p:cNvPr id="6" name="Picture 2" descr="Branchevereniging TIS">
            <a:hlinkClick r:id="rId2"/>
          </p:cNvPr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290859" y="226978"/>
            <a:ext cx="448627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over/>
      </p:transition>
    </mc:Choice>
    <mc:Fallback xmlns="">
      <p:transition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Bewezen</a:t>
            </a:r>
            <a:r>
              <a:rPr lang="fr-BE" dirty="0" smtClean="0"/>
              <a:t> Performance</a:t>
            </a:r>
            <a:endParaRPr lang="en-US" dirty="0"/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429657" y="1549315"/>
            <a:ext cx="8229600" cy="2119522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è"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43D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  <a:sym typeface="Wingdings" pitchFamily="2" charset="2"/>
              </a:rPr>
              <a:t>TIS-</a:t>
            </a:r>
            <a:r>
              <a:rPr kumimoji="0" lang="en-GB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6443D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  <a:sym typeface="Wingdings" pitchFamily="2" charset="2"/>
              </a:rPr>
              <a:t>systhematiek</a:t>
            </a:r>
            <a:r>
              <a:rPr kumimoji="0" lang="en-GB" sz="1800" b="0" i="0" u="none" strike="noStrike" kern="1200" cap="none" spc="0" normalizeH="0" noProof="0" dirty="0" smtClean="0">
                <a:ln>
                  <a:noFill/>
                </a:ln>
                <a:solidFill>
                  <a:srgbClr val="46443D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  <a:sym typeface="Wingdings" pitchFamily="2" charset="2"/>
              </a:rPr>
              <a:t> </a:t>
            </a:r>
            <a:r>
              <a:rPr kumimoji="0" lang="en-GB" sz="1800" b="0" i="0" u="none" strike="noStrike" kern="1200" cap="none" spc="0" normalizeH="0" noProof="0" dirty="0" err="1" smtClean="0">
                <a:ln>
                  <a:noFill/>
                </a:ln>
                <a:solidFill>
                  <a:srgbClr val="46443D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  <a:sym typeface="Wingdings" pitchFamily="2" charset="2"/>
              </a:rPr>
              <a:t>bestaat</a:t>
            </a:r>
            <a:r>
              <a:rPr kumimoji="0" lang="en-GB" sz="1800" b="0" i="0" u="none" strike="noStrike" kern="1200" cap="none" spc="0" normalizeH="0" noProof="0" dirty="0" smtClean="0">
                <a:ln>
                  <a:noFill/>
                </a:ln>
                <a:solidFill>
                  <a:srgbClr val="46443D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  <a:sym typeface="Wingdings" pitchFamily="2" charset="2"/>
              </a:rPr>
              <a:t> </a:t>
            </a:r>
            <a:r>
              <a:rPr lang="en-GB" b="1" dirty="0" err="1">
                <a:solidFill>
                  <a:srgbClr val="00599B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  <a:sym typeface="Wingdings" pitchFamily="2" charset="2"/>
              </a:rPr>
              <a:t>internationaal</a:t>
            </a:r>
            <a:r>
              <a:rPr lang="en-GB" dirty="0" smtClean="0">
                <a:solidFill>
                  <a:srgbClr val="46443D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  <a:sym typeface="Wingdings" pitchFamily="2" charset="2"/>
              </a:rPr>
              <a:t> </a:t>
            </a:r>
            <a:r>
              <a:rPr kumimoji="0" lang="en-GB" sz="1800" b="0" i="0" u="none" strike="noStrike" kern="1200" cap="none" spc="0" normalizeH="0" noProof="0" dirty="0" smtClean="0">
                <a:ln>
                  <a:noFill/>
                </a:ln>
                <a:solidFill>
                  <a:srgbClr val="46443D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  <a:sym typeface="Wingdings" pitchFamily="2" charset="2"/>
              </a:rPr>
              <a:t>al </a:t>
            </a:r>
            <a:r>
              <a:rPr lang="en-GB" b="1" dirty="0" err="1">
                <a:solidFill>
                  <a:srgbClr val="00599B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  <a:sym typeface="Wingdings" pitchFamily="2" charset="2"/>
              </a:rPr>
              <a:t>meer</a:t>
            </a:r>
            <a:r>
              <a:rPr lang="en-GB" b="1" dirty="0">
                <a:solidFill>
                  <a:srgbClr val="00599B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  <a:sym typeface="Wingdings" pitchFamily="2" charset="2"/>
              </a:rPr>
              <a:t> </a:t>
            </a:r>
            <a:r>
              <a:rPr lang="en-GB" b="1" dirty="0" err="1">
                <a:solidFill>
                  <a:srgbClr val="00599B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  <a:sym typeface="Wingdings" pitchFamily="2" charset="2"/>
              </a:rPr>
              <a:t>dan</a:t>
            </a:r>
            <a:r>
              <a:rPr lang="en-GB" b="1" dirty="0">
                <a:solidFill>
                  <a:srgbClr val="00599B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  <a:sym typeface="Wingdings" pitchFamily="2" charset="2"/>
              </a:rPr>
              <a:t> 80 </a:t>
            </a:r>
            <a:r>
              <a:rPr lang="en-GB" b="1" dirty="0" err="1" smtClean="0">
                <a:solidFill>
                  <a:srgbClr val="00599B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  <a:sym typeface="Wingdings" pitchFamily="2" charset="2"/>
              </a:rPr>
              <a:t>jaar</a:t>
            </a:r>
            <a:endParaRPr lang="en-GB" b="1" dirty="0" smtClean="0">
              <a:solidFill>
                <a:srgbClr val="00599B"/>
              </a:solidFill>
              <a:latin typeface="Arial" pitchFamily="34" charset="0"/>
              <a:ea typeface="ＭＳ Ｐゴシック" pitchFamily="34" charset="-128"/>
              <a:cs typeface="Arial" pitchFamily="34" charset="0"/>
              <a:sym typeface="Wingdings" pitchFamily="2" charset="2"/>
            </a:endParaRPr>
          </a:p>
          <a:p>
            <a:pPr marL="342900" lvl="0" indent="-342900">
              <a:spcBef>
                <a:spcPct val="20000"/>
              </a:spcBef>
              <a:spcAft>
                <a:spcPts val="600"/>
              </a:spcAft>
              <a:buFont typeface="Wingdings" panose="05000000000000000000" pitchFamily="2" charset="2"/>
              <a:buChar char="è"/>
              <a:defRPr/>
            </a:pPr>
            <a:endParaRPr lang="en-GB" dirty="0" smtClean="0">
              <a:solidFill>
                <a:srgbClr val="46443D"/>
              </a:solidFill>
              <a:latin typeface="Arial" pitchFamily="34" charset="0"/>
              <a:ea typeface="ＭＳ Ｐゴシック" pitchFamily="34" charset="-128"/>
              <a:cs typeface="Arial" pitchFamily="34" charset="0"/>
              <a:sym typeface="Wingdings" pitchFamily="2" charset="2"/>
            </a:endParaRPr>
          </a:p>
          <a:p>
            <a:pPr marL="342900" lvl="0" indent="-342900">
              <a:spcBef>
                <a:spcPct val="20000"/>
              </a:spcBef>
              <a:spcAft>
                <a:spcPts val="600"/>
              </a:spcAft>
              <a:buFont typeface="Wingdings" panose="05000000000000000000" pitchFamily="2" charset="2"/>
              <a:buChar char="è"/>
              <a:defRPr/>
            </a:pPr>
            <a:r>
              <a:rPr lang="en-GB" dirty="0" smtClean="0">
                <a:solidFill>
                  <a:srgbClr val="46443D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  <a:sym typeface="Wingdings" pitchFamily="2" charset="2"/>
              </a:rPr>
              <a:t>In </a:t>
            </a:r>
            <a:r>
              <a:rPr lang="en-GB" b="1" dirty="0">
                <a:solidFill>
                  <a:srgbClr val="00599B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  <a:sym typeface="Wingdings" pitchFamily="2" charset="2"/>
              </a:rPr>
              <a:t>Nederland</a:t>
            </a:r>
            <a:r>
              <a:rPr lang="en-GB" dirty="0" smtClean="0">
                <a:solidFill>
                  <a:srgbClr val="46443D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  <a:sym typeface="Wingdings" pitchFamily="2" charset="2"/>
              </a:rPr>
              <a:t>:</a:t>
            </a:r>
          </a:p>
          <a:p>
            <a:pPr marL="800100" lvl="1" indent="-342900">
              <a:spcBef>
                <a:spcPct val="20000"/>
              </a:spcBef>
              <a:spcAft>
                <a:spcPts val="600"/>
              </a:spcAft>
              <a:buFont typeface="Wingdings" panose="05000000000000000000" pitchFamily="2" charset="2"/>
              <a:buChar char="è"/>
              <a:defRPr/>
            </a:pPr>
            <a:r>
              <a:rPr lang="en-GB" dirty="0" smtClean="0">
                <a:solidFill>
                  <a:srgbClr val="46443D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  <a:sym typeface="Wingdings" pitchFamily="2" charset="2"/>
              </a:rPr>
              <a:t> </a:t>
            </a:r>
            <a:r>
              <a:rPr lang="en-GB" dirty="0" err="1" smtClean="0">
                <a:solidFill>
                  <a:srgbClr val="46443D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  <a:sym typeface="Wingdings" pitchFamily="2" charset="2"/>
              </a:rPr>
              <a:t>ervaring</a:t>
            </a:r>
            <a:r>
              <a:rPr lang="en-GB" dirty="0" smtClean="0">
                <a:solidFill>
                  <a:srgbClr val="46443D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  <a:sym typeface="Wingdings" pitchFamily="2" charset="2"/>
              </a:rPr>
              <a:t> </a:t>
            </a:r>
            <a:r>
              <a:rPr lang="en-GB" dirty="0" err="1" smtClean="0">
                <a:solidFill>
                  <a:srgbClr val="46443D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  <a:sym typeface="Wingdings" pitchFamily="2" charset="2"/>
              </a:rPr>
              <a:t>sinds</a:t>
            </a:r>
            <a:r>
              <a:rPr lang="en-GB" dirty="0" smtClean="0">
                <a:solidFill>
                  <a:srgbClr val="46443D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  <a:sym typeface="Wingdings" pitchFamily="2" charset="2"/>
              </a:rPr>
              <a:t> 2003</a:t>
            </a:r>
          </a:p>
          <a:p>
            <a:pPr marL="800100" lvl="1" indent="-342900">
              <a:spcBef>
                <a:spcPct val="20000"/>
              </a:spcBef>
              <a:spcAft>
                <a:spcPts val="600"/>
              </a:spcAft>
              <a:buFont typeface="Wingdings" panose="05000000000000000000" pitchFamily="2" charset="2"/>
              <a:buChar char="è"/>
              <a:defRPr/>
            </a:pPr>
            <a:r>
              <a:rPr lang="en-GB" dirty="0" err="1" smtClean="0">
                <a:solidFill>
                  <a:srgbClr val="46443D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  <a:sym typeface="Wingdings" pitchFamily="2" charset="2"/>
              </a:rPr>
              <a:t>erkenningsregeling</a:t>
            </a:r>
            <a:r>
              <a:rPr lang="en-GB" dirty="0" smtClean="0">
                <a:solidFill>
                  <a:srgbClr val="46443D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  <a:sym typeface="Wingdings" pitchFamily="2" charset="2"/>
              </a:rPr>
              <a:t> TIS </a:t>
            </a:r>
            <a:r>
              <a:rPr lang="en-GB" dirty="0" err="1" smtClean="0">
                <a:solidFill>
                  <a:srgbClr val="46443D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  <a:sym typeface="Wingdings" pitchFamily="2" charset="2"/>
              </a:rPr>
              <a:t>sinds</a:t>
            </a:r>
            <a:r>
              <a:rPr lang="en-GB" dirty="0" smtClean="0">
                <a:solidFill>
                  <a:srgbClr val="46443D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  <a:sym typeface="Wingdings" pitchFamily="2" charset="2"/>
              </a:rPr>
              <a:t> 2009</a:t>
            </a:r>
          </a:p>
          <a:p>
            <a:pPr marL="342900" lvl="0" indent="-342900">
              <a:spcBef>
                <a:spcPct val="20000"/>
              </a:spcBef>
              <a:spcAft>
                <a:spcPts val="600"/>
              </a:spcAft>
              <a:buFont typeface="Wingdings" panose="05000000000000000000" pitchFamily="2" charset="2"/>
              <a:buChar char="è"/>
              <a:defRPr/>
            </a:pPr>
            <a:endParaRPr lang="en-GB" dirty="0" smtClean="0">
              <a:solidFill>
                <a:srgbClr val="46443D"/>
              </a:solidFill>
              <a:latin typeface="Arial" pitchFamily="34" charset="0"/>
              <a:ea typeface="ＭＳ Ｐゴシック" pitchFamily="34" charset="-128"/>
              <a:cs typeface="Arial" pitchFamily="34" charset="0"/>
              <a:sym typeface="Wingdings" pitchFamily="2" charset="2"/>
            </a:endParaRPr>
          </a:p>
          <a:p>
            <a:pPr marL="342900" lvl="0" indent="-342900">
              <a:spcBef>
                <a:spcPct val="20000"/>
              </a:spcBef>
              <a:spcAft>
                <a:spcPts val="600"/>
              </a:spcAft>
              <a:buFont typeface="Wingdings" panose="05000000000000000000" pitchFamily="2" charset="2"/>
              <a:buChar char="è"/>
              <a:defRPr/>
            </a:pPr>
            <a:r>
              <a:rPr lang="en-GB" dirty="0" smtClean="0">
                <a:solidFill>
                  <a:srgbClr val="46443D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  <a:sym typeface="Wingdings" pitchFamily="2" charset="2"/>
              </a:rPr>
              <a:t> </a:t>
            </a:r>
            <a:r>
              <a:rPr lang="en-GB" b="1" dirty="0" err="1" smtClean="0">
                <a:solidFill>
                  <a:srgbClr val="00599B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  <a:sym typeface="Wingdings" pitchFamily="2" charset="2"/>
              </a:rPr>
              <a:t>Verzekerbaar</a:t>
            </a: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99B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  <a:sym typeface="Wingdings" pitchFamily="2" charset="2"/>
              </a:rPr>
              <a:t> </a:t>
            </a:r>
            <a:endParaRPr lang="en-GB" noProof="0" dirty="0">
              <a:solidFill>
                <a:srgbClr val="46443D"/>
              </a:solidFill>
              <a:latin typeface="Arial" pitchFamily="34" charset="0"/>
              <a:ea typeface="ＭＳ Ｐゴシック" pitchFamily="34" charset="-128"/>
              <a:cs typeface="Arial" pitchFamily="34" charset="0"/>
              <a:sym typeface="Wingdings" pitchFamily="2" charset="2"/>
            </a:endParaRPr>
          </a:p>
          <a:p>
            <a:pPr marL="800100" lvl="1" indent="-342900">
              <a:spcBef>
                <a:spcPct val="20000"/>
              </a:spcBef>
              <a:spcAft>
                <a:spcPts val="600"/>
              </a:spcAft>
              <a:buFont typeface="Wingdings" panose="05000000000000000000" pitchFamily="2" charset="2"/>
              <a:buChar char="è"/>
              <a:defRPr/>
            </a:pPr>
            <a:r>
              <a:rPr lang="en-GB" dirty="0" smtClean="0">
                <a:solidFill>
                  <a:srgbClr val="46443D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  <a:sym typeface="Wingdings" pitchFamily="2" charset="2"/>
              </a:rPr>
              <a:t>Lange </a:t>
            </a:r>
            <a:r>
              <a:rPr lang="en-GB" dirty="0" err="1" smtClean="0">
                <a:solidFill>
                  <a:srgbClr val="46443D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  <a:sym typeface="Wingdings" pitchFamily="2" charset="2"/>
              </a:rPr>
              <a:t>termijn</a:t>
            </a:r>
            <a:r>
              <a:rPr lang="en-GB" dirty="0" smtClean="0">
                <a:solidFill>
                  <a:srgbClr val="46443D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  <a:sym typeface="Wingdings" pitchFamily="2" charset="2"/>
              </a:rPr>
              <a:t> (10 </a:t>
            </a:r>
            <a:r>
              <a:rPr lang="en-GB" dirty="0" err="1" smtClean="0">
                <a:solidFill>
                  <a:srgbClr val="46443D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  <a:sym typeface="Wingdings" pitchFamily="2" charset="2"/>
              </a:rPr>
              <a:t>jaar</a:t>
            </a:r>
            <a:r>
              <a:rPr lang="en-GB" dirty="0" smtClean="0">
                <a:solidFill>
                  <a:srgbClr val="46443D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  <a:sym typeface="Wingdings" pitchFamily="2" charset="2"/>
              </a:rPr>
              <a:t> </a:t>
            </a:r>
            <a:r>
              <a:rPr lang="en-GB" dirty="0" err="1" smtClean="0">
                <a:solidFill>
                  <a:srgbClr val="46443D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  <a:sym typeface="Wingdings" pitchFamily="2" charset="2"/>
              </a:rPr>
              <a:t>na</a:t>
            </a:r>
            <a:r>
              <a:rPr lang="en-GB" dirty="0" smtClean="0">
                <a:solidFill>
                  <a:srgbClr val="46443D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  <a:sym typeface="Wingdings" pitchFamily="2" charset="2"/>
              </a:rPr>
              <a:t> </a:t>
            </a:r>
            <a:r>
              <a:rPr lang="en-GB" dirty="0" err="1" smtClean="0">
                <a:solidFill>
                  <a:srgbClr val="46443D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  <a:sym typeface="Wingdings" pitchFamily="2" charset="2"/>
              </a:rPr>
              <a:t>oplevering</a:t>
            </a:r>
            <a:r>
              <a:rPr lang="en-GB" dirty="0" smtClean="0">
                <a:solidFill>
                  <a:srgbClr val="46443D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  <a:sym typeface="Wingdings" pitchFamily="2" charset="2"/>
              </a:rPr>
              <a:t>)</a:t>
            </a:r>
          </a:p>
          <a:p>
            <a:pPr marL="800100" lvl="1" indent="-342900">
              <a:spcBef>
                <a:spcPct val="20000"/>
              </a:spcBef>
              <a:spcAft>
                <a:spcPts val="600"/>
              </a:spcAft>
              <a:buFont typeface="Wingdings" panose="05000000000000000000" pitchFamily="2" charset="2"/>
              <a:buChar char="è"/>
              <a:defRPr/>
            </a:pPr>
            <a:r>
              <a:rPr kumimoji="0" lang="en-GB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6443D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  <a:sym typeface="Wingdings" pitchFamily="2" charset="2"/>
              </a:rPr>
              <a:t>Verzekering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43D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  <a:sym typeface="Wingdings" pitchFamily="2" charset="2"/>
              </a:rPr>
              <a:t> op het </a:t>
            </a:r>
            <a:r>
              <a:rPr kumimoji="0" lang="en-GB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6443D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  <a:sym typeface="Wingdings" pitchFamily="2" charset="2"/>
              </a:rPr>
              <a:t>bouwwerk</a:t>
            </a:r>
            <a:endParaRPr kumimoji="0" lang="en-GB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Arial" pitchFamily="34" charset="0"/>
              <a:sym typeface="Wingdings" pitchFamily="2" charset="2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fr-FR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32" y="5690631"/>
            <a:ext cx="2304762" cy="62857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over/>
      </p:transition>
    </mc:Choice>
    <mc:Fallback xmlns="">
      <p:transition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/>
          <p:cNvSpPr>
            <a:spLocks noGrp="1"/>
          </p:cNvSpPr>
          <p:nvPr>
            <p:ph type="title"/>
          </p:nvPr>
        </p:nvSpPr>
        <p:spPr>
          <a:xfrm>
            <a:off x="177801" y="5497417"/>
            <a:ext cx="7478922" cy="651934"/>
          </a:xfrm>
        </p:spPr>
        <p:txBody>
          <a:bodyPr/>
          <a:lstStyle/>
          <a:p>
            <a:r>
              <a:rPr lang="fr-BE" dirty="0" err="1" smtClean="0"/>
              <a:t>Meer</a:t>
            </a:r>
            <a:r>
              <a:rPr lang="fr-BE" dirty="0" smtClean="0"/>
              <a:t> dan 100 </a:t>
            </a:r>
            <a:r>
              <a:rPr lang="fr-BE" dirty="0" err="1" smtClean="0"/>
              <a:t>projecten</a:t>
            </a:r>
            <a:r>
              <a:rPr lang="fr-BE" dirty="0" smtClean="0"/>
              <a:t> in NL</a:t>
            </a:r>
            <a:endParaRPr lang="en-US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180" y="3042986"/>
            <a:ext cx="3413760" cy="2218944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922" y="3042986"/>
            <a:ext cx="3316224" cy="2198914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922" y="450548"/>
            <a:ext cx="3316224" cy="2212848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180" y="417020"/>
            <a:ext cx="3413760" cy="2279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112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over/>
      </p:transition>
    </mc:Choice>
    <mc:Fallback xmlns="">
      <p:transition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/>
          <p:cNvSpPr>
            <a:spLocks noGrp="1"/>
          </p:cNvSpPr>
          <p:nvPr>
            <p:ph type="title"/>
          </p:nvPr>
        </p:nvSpPr>
        <p:spPr>
          <a:xfrm>
            <a:off x="177801" y="5497417"/>
            <a:ext cx="7478922" cy="651934"/>
          </a:xfrm>
        </p:spPr>
        <p:txBody>
          <a:bodyPr/>
          <a:lstStyle/>
          <a:p>
            <a:r>
              <a:rPr lang="fr-BE" dirty="0" smtClean="0"/>
              <a:t>TIS </a:t>
            </a:r>
            <a:r>
              <a:rPr lang="fr-BE" dirty="0" err="1" smtClean="0"/>
              <a:t>enkel</a:t>
            </a:r>
            <a:r>
              <a:rPr lang="fr-BE" dirty="0" smtClean="0"/>
              <a:t> </a:t>
            </a:r>
            <a:r>
              <a:rPr lang="fr-BE" dirty="0" err="1" smtClean="0"/>
              <a:t>geschikt</a:t>
            </a:r>
            <a:r>
              <a:rPr lang="fr-BE" dirty="0" smtClean="0"/>
              <a:t> </a:t>
            </a:r>
            <a:r>
              <a:rPr lang="fr-BE" dirty="0" err="1" smtClean="0"/>
              <a:t>voor</a:t>
            </a:r>
            <a:r>
              <a:rPr lang="fr-BE" dirty="0" smtClean="0"/>
              <a:t> INFRA ???</a:t>
            </a:r>
            <a:endParaRPr lang="en-US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634" y="3546168"/>
            <a:ext cx="5543550" cy="1838325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1" y="496425"/>
            <a:ext cx="3890941" cy="2736996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709" y="496425"/>
            <a:ext cx="4565225" cy="2736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538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over/>
      </p:transition>
    </mc:Choice>
    <mc:Fallback xmlns="">
      <p:transition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/>
          <p:cNvSpPr>
            <a:spLocks noGrp="1"/>
          </p:cNvSpPr>
          <p:nvPr>
            <p:ph type="title"/>
          </p:nvPr>
        </p:nvSpPr>
        <p:spPr>
          <a:xfrm>
            <a:off x="177801" y="5497417"/>
            <a:ext cx="7478922" cy="651934"/>
          </a:xfrm>
        </p:spPr>
        <p:txBody>
          <a:bodyPr/>
          <a:lstStyle/>
          <a:p>
            <a:r>
              <a:rPr lang="fr-BE" dirty="0" smtClean="0"/>
              <a:t>TIS </a:t>
            </a:r>
            <a:r>
              <a:rPr lang="fr-BE" dirty="0" err="1" smtClean="0"/>
              <a:t>ook</a:t>
            </a:r>
            <a:r>
              <a:rPr lang="fr-BE" dirty="0" smtClean="0"/>
              <a:t> </a:t>
            </a:r>
            <a:r>
              <a:rPr lang="fr-BE" dirty="0" err="1" smtClean="0"/>
              <a:t>geschikt</a:t>
            </a:r>
            <a:r>
              <a:rPr lang="fr-BE" dirty="0" smtClean="0"/>
              <a:t> </a:t>
            </a:r>
            <a:r>
              <a:rPr lang="fr-BE" dirty="0" err="1" smtClean="0"/>
              <a:t>voor</a:t>
            </a:r>
            <a:r>
              <a:rPr lang="fr-BE" dirty="0" smtClean="0"/>
              <a:t> </a:t>
            </a:r>
            <a:r>
              <a:rPr lang="fr-BE" dirty="0" smtClean="0"/>
              <a:t>CC1</a:t>
            </a:r>
            <a:endParaRPr lang="en-US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0" y="400186"/>
            <a:ext cx="1981200" cy="2635907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0" y="3260185"/>
            <a:ext cx="3352800" cy="2237232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203" y="410291"/>
            <a:ext cx="5878888" cy="3924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507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over/>
      </p:transition>
    </mc:Choice>
    <mc:Fallback xmlns="">
      <p:transition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/>
          <p:cNvSpPr>
            <a:spLocks noGrp="1"/>
          </p:cNvSpPr>
          <p:nvPr>
            <p:ph type="title"/>
          </p:nvPr>
        </p:nvSpPr>
        <p:spPr>
          <a:xfrm>
            <a:off x="177801" y="5497417"/>
            <a:ext cx="7478922" cy="651934"/>
          </a:xfrm>
        </p:spPr>
        <p:txBody>
          <a:bodyPr/>
          <a:lstStyle/>
          <a:p>
            <a:r>
              <a:rPr lang="fr-BE" dirty="0" smtClean="0"/>
              <a:t>TIS </a:t>
            </a:r>
            <a:r>
              <a:rPr lang="fr-BE" dirty="0" err="1" smtClean="0"/>
              <a:t>ook</a:t>
            </a:r>
            <a:r>
              <a:rPr lang="fr-BE" dirty="0" smtClean="0"/>
              <a:t> </a:t>
            </a:r>
            <a:r>
              <a:rPr lang="fr-BE" dirty="0" err="1" smtClean="0"/>
              <a:t>geschikt</a:t>
            </a:r>
            <a:r>
              <a:rPr lang="fr-BE" dirty="0" smtClean="0"/>
              <a:t> </a:t>
            </a:r>
            <a:r>
              <a:rPr lang="fr-BE" dirty="0" err="1" smtClean="0"/>
              <a:t>voor</a:t>
            </a:r>
            <a:r>
              <a:rPr lang="fr-BE" dirty="0" smtClean="0"/>
              <a:t> </a:t>
            </a:r>
            <a:r>
              <a:rPr lang="fr-BE" dirty="0" smtClean="0"/>
              <a:t>CC1</a:t>
            </a:r>
            <a:endParaRPr lang="en-US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886" y="438662"/>
            <a:ext cx="3389376" cy="2542032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438662"/>
            <a:ext cx="3767655" cy="2481287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592" y="3189789"/>
            <a:ext cx="3389670" cy="2249619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522" y="3265995"/>
            <a:ext cx="3322608" cy="209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08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over/>
      </p:transition>
    </mc:Choice>
    <mc:Fallback xmlns="">
      <p:transition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/>
          <p:cNvSpPr>
            <a:spLocks noGrp="1"/>
          </p:cNvSpPr>
          <p:nvPr>
            <p:ph type="title"/>
          </p:nvPr>
        </p:nvSpPr>
        <p:spPr>
          <a:xfrm>
            <a:off x="177801" y="5497417"/>
            <a:ext cx="7478922" cy="651934"/>
          </a:xfrm>
        </p:spPr>
        <p:txBody>
          <a:bodyPr>
            <a:normAutofit/>
          </a:bodyPr>
          <a:lstStyle/>
          <a:p>
            <a:r>
              <a:rPr lang="fr-BE" dirty="0" smtClean="0"/>
              <a:t>TIS </a:t>
            </a:r>
            <a:r>
              <a:rPr lang="fr-BE" dirty="0" err="1" smtClean="0"/>
              <a:t>ook</a:t>
            </a:r>
            <a:r>
              <a:rPr lang="fr-BE" dirty="0" smtClean="0"/>
              <a:t> </a:t>
            </a:r>
            <a:r>
              <a:rPr lang="fr-BE" dirty="0" err="1" smtClean="0"/>
              <a:t>geschikt</a:t>
            </a:r>
            <a:r>
              <a:rPr lang="fr-BE" dirty="0" smtClean="0"/>
              <a:t> </a:t>
            </a:r>
            <a:r>
              <a:rPr lang="fr-BE" dirty="0" err="1" smtClean="0"/>
              <a:t>voor</a:t>
            </a:r>
            <a:r>
              <a:rPr lang="fr-BE" dirty="0" smtClean="0"/>
              <a:t> </a:t>
            </a:r>
            <a:r>
              <a:rPr lang="fr-BE" dirty="0" smtClean="0"/>
              <a:t>CC1</a:t>
            </a:r>
            <a:endParaRPr lang="en-US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7927"/>
            <a:ext cx="9144000" cy="5122416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66" y="541516"/>
            <a:ext cx="3000000" cy="2247619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1733" y="2807750"/>
            <a:ext cx="3208114" cy="2241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010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over/>
      </p:transition>
    </mc:Choice>
    <mc:Fallback xmlns="">
      <p:transition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/>
          <p:cNvSpPr>
            <a:spLocks noGrp="1"/>
          </p:cNvSpPr>
          <p:nvPr>
            <p:ph type="title"/>
          </p:nvPr>
        </p:nvSpPr>
        <p:spPr>
          <a:xfrm>
            <a:off x="177801" y="5497417"/>
            <a:ext cx="7478922" cy="651934"/>
          </a:xfrm>
        </p:spPr>
        <p:txBody>
          <a:bodyPr/>
          <a:lstStyle/>
          <a:p>
            <a:r>
              <a:rPr lang="fr-BE" dirty="0" smtClean="0"/>
              <a:t>TIS </a:t>
            </a:r>
            <a:r>
              <a:rPr lang="fr-BE" dirty="0" err="1" smtClean="0"/>
              <a:t>ook</a:t>
            </a:r>
            <a:r>
              <a:rPr lang="fr-BE" dirty="0" smtClean="0"/>
              <a:t> </a:t>
            </a:r>
            <a:r>
              <a:rPr lang="fr-BE" dirty="0" err="1" smtClean="0"/>
              <a:t>geschikt</a:t>
            </a:r>
            <a:r>
              <a:rPr lang="fr-BE" dirty="0" smtClean="0"/>
              <a:t> </a:t>
            </a:r>
            <a:r>
              <a:rPr lang="fr-BE" dirty="0" err="1" smtClean="0"/>
              <a:t>voor</a:t>
            </a:r>
            <a:r>
              <a:rPr lang="fr-BE" dirty="0" smtClean="0"/>
              <a:t> </a:t>
            </a:r>
            <a:r>
              <a:rPr lang="fr-BE" dirty="0" smtClean="0"/>
              <a:t>CC1</a:t>
            </a:r>
            <a:endParaRPr lang="en-US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115" y="242147"/>
            <a:ext cx="7303770" cy="512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727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over/>
      </p:transition>
    </mc:Choice>
    <mc:Fallback xmlns="">
      <p:transition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/>
          <p:cNvSpPr>
            <a:spLocks noGrp="1"/>
          </p:cNvSpPr>
          <p:nvPr>
            <p:ph type="title"/>
          </p:nvPr>
        </p:nvSpPr>
        <p:spPr>
          <a:xfrm>
            <a:off x="177801" y="5497417"/>
            <a:ext cx="7478922" cy="651934"/>
          </a:xfrm>
        </p:spPr>
        <p:txBody>
          <a:bodyPr/>
          <a:lstStyle/>
          <a:p>
            <a:r>
              <a:rPr lang="fr-BE" dirty="0" smtClean="0"/>
              <a:t>TIS </a:t>
            </a:r>
            <a:r>
              <a:rPr lang="fr-BE" dirty="0" err="1" smtClean="0"/>
              <a:t>ook</a:t>
            </a:r>
            <a:r>
              <a:rPr lang="fr-BE" dirty="0" smtClean="0"/>
              <a:t> </a:t>
            </a:r>
            <a:r>
              <a:rPr lang="fr-BE" dirty="0" err="1" smtClean="0"/>
              <a:t>geschikt</a:t>
            </a:r>
            <a:r>
              <a:rPr lang="fr-BE" dirty="0" smtClean="0"/>
              <a:t> </a:t>
            </a:r>
            <a:r>
              <a:rPr lang="fr-BE" dirty="0" err="1" smtClean="0"/>
              <a:t>voor</a:t>
            </a:r>
            <a:r>
              <a:rPr lang="fr-BE" dirty="0" smtClean="0"/>
              <a:t> </a:t>
            </a:r>
            <a:r>
              <a:rPr lang="fr-BE" dirty="0" smtClean="0"/>
              <a:t>CC1</a:t>
            </a:r>
            <a:endParaRPr lang="en-US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775" y="311331"/>
            <a:ext cx="6688183" cy="5016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532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over/>
      </p:transition>
    </mc:Choice>
    <mc:Fallback xmlns="">
      <p:transition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/>
          <p:cNvSpPr>
            <a:spLocks noGrp="1"/>
          </p:cNvSpPr>
          <p:nvPr>
            <p:ph type="title"/>
          </p:nvPr>
        </p:nvSpPr>
        <p:spPr>
          <a:xfrm>
            <a:off x="177801" y="5497417"/>
            <a:ext cx="7478922" cy="651934"/>
          </a:xfrm>
        </p:spPr>
        <p:txBody>
          <a:bodyPr/>
          <a:lstStyle/>
          <a:p>
            <a:r>
              <a:rPr lang="fr-BE" dirty="0" smtClean="0"/>
              <a:t>TIS </a:t>
            </a:r>
            <a:r>
              <a:rPr lang="fr-BE" dirty="0" err="1" smtClean="0"/>
              <a:t>ook</a:t>
            </a:r>
            <a:r>
              <a:rPr lang="fr-BE" dirty="0" smtClean="0"/>
              <a:t> </a:t>
            </a:r>
            <a:r>
              <a:rPr lang="fr-BE" dirty="0" err="1" smtClean="0"/>
              <a:t>geschikt</a:t>
            </a:r>
            <a:r>
              <a:rPr lang="fr-BE" dirty="0" smtClean="0"/>
              <a:t> </a:t>
            </a:r>
            <a:r>
              <a:rPr lang="fr-BE" dirty="0" err="1" smtClean="0"/>
              <a:t>voor</a:t>
            </a:r>
            <a:r>
              <a:rPr lang="fr-BE" dirty="0" smtClean="0"/>
              <a:t> </a:t>
            </a:r>
            <a:r>
              <a:rPr lang="fr-BE" dirty="0" smtClean="0"/>
              <a:t>CC1</a:t>
            </a:r>
            <a:endParaRPr lang="en-US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090" y="255301"/>
            <a:ext cx="3693042" cy="2500313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293" y="256254"/>
            <a:ext cx="3749040" cy="2499360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58" y="2969744"/>
            <a:ext cx="7755875" cy="2313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048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over/>
      </p:transition>
    </mc:Choice>
    <mc:Fallback xmlns="">
      <p:transition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/>
          <p:cNvSpPr>
            <a:spLocks noGrp="1"/>
          </p:cNvSpPr>
          <p:nvPr>
            <p:ph type="title"/>
          </p:nvPr>
        </p:nvSpPr>
        <p:spPr>
          <a:xfrm>
            <a:off x="736601" y="451283"/>
            <a:ext cx="7478922" cy="651934"/>
          </a:xfrm>
        </p:spPr>
        <p:txBody>
          <a:bodyPr>
            <a:normAutofit/>
          </a:bodyPr>
          <a:lstStyle/>
          <a:p>
            <a:r>
              <a:rPr lang="fr-BE" dirty="0" err="1" smtClean="0"/>
              <a:t>Meer</a:t>
            </a:r>
            <a:r>
              <a:rPr lang="fr-BE" dirty="0" smtClean="0"/>
              <a:t> info over </a:t>
            </a:r>
            <a:r>
              <a:rPr lang="fr-BE" dirty="0" smtClean="0"/>
              <a:t>TIS</a:t>
            </a:r>
            <a:endParaRPr lang="en-US" dirty="0"/>
          </a:p>
        </p:txBody>
      </p:sp>
      <p:sp>
        <p:nvSpPr>
          <p:cNvPr id="4" name="Tekstvak 3"/>
          <p:cNvSpPr txBox="1"/>
          <p:nvPr/>
        </p:nvSpPr>
        <p:spPr>
          <a:xfrm>
            <a:off x="982133" y="1320800"/>
            <a:ext cx="7450667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b="1" dirty="0" smtClean="0"/>
              <a:t>IKOB-BKB:</a:t>
            </a:r>
          </a:p>
          <a:p>
            <a:endParaRPr lang="fr-BE" dirty="0"/>
          </a:p>
          <a:p>
            <a:r>
              <a:rPr lang="nl-BE" dirty="0" smtClean="0">
                <a:hlinkClick r:id="rId2"/>
              </a:rPr>
              <a:t>www.ikobbkb.nl/technische-inspectie-services-tis.html</a:t>
            </a:r>
            <a:endParaRPr lang="nl-BE" dirty="0" smtClean="0"/>
          </a:p>
          <a:p>
            <a:endParaRPr lang="fr-BE" dirty="0" smtClean="0"/>
          </a:p>
          <a:p>
            <a:endParaRPr lang="fr-BE" dirty="0" smtClean="0"/>
          </a:p>
          <a:p>
            <a:r>
              <a:rPr lang="fr-BE" sz="2400" b="1" dirty="0" smtClean="0"/>
              <a:t>TIS </a:t>
            </a:r>
            <a:r>
              <a:rPr lang="fr-BE" sz="2400" b="1" dirty="0" err="1" smtClean="0"/>
              <a:t>Branchevereniging</a:t>
            </a:r>
            <a:r>
              <a:rPr lang="fr-BE" sz="2400" b="1" dirty="0" smtClean="0"/>
              <a:t>:</a:t>
            </a:r>
          </a:p>
          <a:p>
            <a:endParaRPr lang="fr-BE" dirty="0"/>
          </a:p>
          <a:p>
            <a:r>
              <a:rPr lang="nl-BE" dirty="0" smtClean="0">
                <a:hlinkClick r:id="rId3"/>
              </a:rPr>
              <a:t>www.branchevereniging-tis.nl</a:t>
            </a:r>
            <a:endParaRPr lang="nl-BE" dirty="0" smtClean="0"/>
          </a:p>
          <a:p>
            <a:endParaRPr lang="fr-BE" dirty="0" smtClean="0"/>
          </a:p>
          <a:p>
            <a:endParaRPr lang="fr-BE" dirty="0"/>
          </a:p>
          <a:p>
            <a:r>
              <a:rPr lang="fr-BE" sz="2400" b="1" dirty="0" smtClean="0"/>
              <a:t>SECONED</a:t>
            </a:r>
          </a:p>
          <a:p>
            <a:endParaRPr lang="fr-BE" dirty="0" smtClean="0"/>
          </a:p>
          <a:p>
            <a:r>
              <a:rPr lang="fr-BE" dirty="0" smtClean="0"/>
              <a:t>Wim Hoppenbrouwers:	06-55.32.64.40</a:t>
            </a:r>
          </a:p>
          <a:p>
            <a:r>
              <a:rPr lang="fr-BE" dirty="0" smtClean="0">
                <a:hlinkClick r:id="rId4"/>
              </a:rPr>
              <a:t>w.hoppenbrouwers@seconed.nl</a:t>
            </a:r>
            <a:endParaRPr lang="fr-BE" dirty="0" smtClean="0"/>
          </a:p>
          <a:p>
            <a:r>
              <a:rPr lang="fr-BE" dirty="0" smtClean="0">
                <a:hlinkClick r:id="rId5"/>
              </a:rPr>
              <a:t>www.seconed.nl</a:t>
            </a:r>
            <a:endParaRPr lang="fr-BE" dirty="0" smtClean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618572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over/>
      </p:transition>
    </mc:Choice>
    <mc:Fallback xmlns="">
      <p:transition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0" y="2390660"/>
            <a:ext cx="9144000" cy="651934"/>
          </a:xfrm>
        </p:spPr>
        <p:txBody>
          <a:bodyPr>
            <a:normAutofit fontScale="90000"/>
          </a:bodyPr>
          <a:lstStyle/>
          <a:p>
            <a:r>
              <a:rPr lang="en-GB" b="0" dirty="0" smtClean="0">
                <a:latin typeface="Arial" pitchFamily="34" charset="0"/>
                <a:ea typeface="ＭＳ Ｐゴシック" pitchFamily="34" charset="-128"/>
              </a:rPr>
              <a:t>“</a:t>
            </a:r>
            <a:r>
              <a:rPr lang="en-GB" b="0" dirty="0" err="1" smtClean="0">
                <a:latin typeface="Arial" pitchFamily="34" charset="0"/>
                <a:ea typeface="ＭＳ Ｐゴシック" pitchFamily="34" charset="-128"/>
              </a:rPr>
              <a:t>Vertrouwen</a:t>
            </a:r>
            <a:r>
              <a:rPr lang="en-GB" b="0" dirty="0" smtClean="0">
                <a:latin typeface="Arial" pitchFamily="34" charset="0"/>
                <a:ea typeface="ＭＳ Ｐゴシック" pitchFamily="34" charset="-128"/>
              </a:rPr>
              <a:t> en </a:t>
            </a:r>
            <a:r>
              <a:rPr lang="en-GB" b="0" dirty="0" err="1" smtClean="0">
                <a:latin typeface="Arial" pitchFamily="34" charset="0"/>
                <a:ea typeface="ＭＳ Ｐゴシック" pitchFamily="34" charset="-128"/>
              </a:rPr>
              <a:t>Zekerheid</a:t>
            </a:r>
            <a:r>
              <a:rPr lang="en-GB" b="0" dirty="0" smtClean="0">
                <a:latin typeface="Arial" pitchFamily="34" charset="0"/>
                <a:ea typeface="ＭＳ Ｐゴシック" pitchFamily="34" charset="-128"/>
              </a:rPr>
              <a:t> </a:t>
            </a:r>
            <a:r>
              <a:rPr lang="en-GB" b="0" dirty="0" err="1" smtClean="0">
                <a:latin typeface="Arial" pitchFamily="34" charset="0"/>
                <a:ea typeface="ＭＳ Ｐゴシック" pitchFamily="34" charset="-128"/>
              </a:rPr>
              <a:t>bieden</a:t>
            </a:r>
            <a:r>
              <a:rPr lang="en-GB" b="0" dirty="0" smtClean="0">
                <a:latin typeface="Arial" pitchFamily="34" charset="0"/>
                <a:ea typeface="ＭＳ Ｐゴシック" pitchFamily="34" charset="-128"/>
              </a:rPr>
              <a:t/>
            </a:r>
            <a:br>
              <a:rPr lang="en-GB" b="0" dirty="0" smtClean="0">
                <a:latin typeface="Arial" pitchFamily="34" charset="0"/>
                <a:ea typeface="ＭＳ Ｐゴシック" pitchFamily="34" charset="-128"/>
              </a:rPr>
            </a:br>
            <a:r>
              <a:rPr lang="en-GB" b="0" dirty="0" err="1" smtClean="0">
                <a:latin typeface="Arial" pitchFamily="34" charset="0"/>
                <a:ea typeface="ＭＳ Ｐゴシック" pitchFamily="34" charset="-128"/>
              </a:rPr>
              <a:t>betreffende</a:t>
            </a:r>
            <a:r>
              <a:rPr lang="en-GB" b="0" dirty="0" smtClean="0">
                <a:latin typeface="Arial" pitchFamily="34" charset="0"/>
                <a:ea typeface="ＭＳ Ｐゴシック" pitchFamily="34" charset="-128"/>
              </a:rPr>
              <a:t> de </a:t>
            </a:r>
            <a:r>
              <a:rPr lang="en-GB" b="0" dirty="0" err="1" smtClean="0">
                <a:latin typeface="Arial" pitchFamily="34" charset="0"/>
                <a:ea typeface="ＭＳ Ｐゴシック" pitchFamily="34" charset="-128"/>
              </a:rPr>
              <a:t>Bouwkwaliteit</a:t>
            </a:r>
            <a:r>
              <a:rPr lang="en-GB" b="0" dirty="0" smtClean="0">
                <a:latin typeface="Arial" pitchFamily="34" charset="0"/>
                <a:ea typeface="ＭＳ Ｐゴシック" pitchFamily="34" charset="-128"/>
              </a:rPr>
              <a:t> ”</a:t>
            </a:r>
            <a:endParaRPr lang="en-US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70" y="269302"/>
            <a:ext cx="1670911" cy="1309416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018" y="280687"/>
            <a:ext cx="1382684" cy="130276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640" y="280687"/>
            <a:ext cx="1340729" cy="1298031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0307" y="280687"/>
            <a:ext cx="1684468" cy="1298031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1714" y="269303"/>
            <a:ext cx="1372020" cy="1307832"/>
          </a:xfrm>
          <a:prstGeom prst="rect">
            <a:avLst/>
          </a:prstGeom>
        </p:spPr>
      </p:pic>
      <p:pic>
        <p:nvPicPr>
          <p:cNvPr id="17" name="Afbeelding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047" y="3481760"/>
            <a:ext cx="2868953" cy="2228401"/>
          </a:xfrm>
          <a:prstGeom prst="rect">
            <a:avLst/>
          </a:prstGeom>
        </p:spPr>
      </p:pic>
      <p:pic>
        <p:nvPicPr>
          <p:cNvPr id="18" name="Afbeelding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32" y="5690631"/>
            <a:ext cx="2304762" cy="62857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over/>
      </p:transition>
    </mc:Choice>
    <mc:Fallback xmlns="">
      <p:transition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Positionering bouwproces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333" y="1276619"/>
            <a:ext cx="6733333" cy="4304762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32" y="5690631"/>
            <a:ext cx="2304762" cy="6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851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over/>
      </p:transition>
    </mc:Choice>
    <mc:Fallback xmlns="">
      <p:transition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Werkwijze TIS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4294967295"/>
          </p:nvPr>
        </p:nvSpPr>
        <p:spPr>
          <a:xfrm>
            <a:off x="1371600" y="1600200"/>
            <a:ext cx="68580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nl-NL" sz="1800" b="1" dirty="0" smtClean="0">
                <a:latin typeface="Arial" charset="0"/>
              </a:rPr>
              <a:t>Integraal</a:t>
            </a:r>
          </a:p>
          <a:p>
            <a:pPr>
              <a:buNone/>
            </a:pPr>
            <a:endParaRPr lang="nl-NL" sz="1800" dirty="0" smtClean="0">
              <a:latin typeface="Arial" charset="0"/>
            </a:endParaRPr>
          </a:p>
          <a:p>
            <a:pPr>
              <a:buNone/>
            </a:pPr>
            <a:r>
              <a:rPr lang="nl-NL" sz="1800" dirty="0" smtClean="0">
                <a:latin typeface="Arial" charset="0"/>
              </a:rPr>
              <a:t>		Ontwerp 	        &amp;	 	Uitvoering</a:t>
            </a:r>
          </a:p>
          <a:p>
            <a:endParaRPr lang="nl-NL" sz="1800" dirty="0" smtClean="0"/>
          </a:p>
        </p:txBody>
      </p:sp>
      <p:pic>
        <p:nvPicPr>
          <p:cNvPr id="6" name="Picture 15" descr="F:\CROW - RISNET\10 Website RISNET\10 Afbeeldingen\20 RISKMANNEN\Huis verv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9469" y="2914084"/>
            <a:ext cx="3017302" cy="2263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323" y="2878099"/>
            <a:ext cx="2299317" cy="2299317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32" y="5690631"/>
            <a:ext cx="2304762" cy="6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135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over/>
      </p:transition>
    </mc:Choice>
    <mc:Fallback xmlns="">
      <p:transition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Werkwijze TIS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4294967295"/>
          </p:nvPr>
        </p:nvSpPr>
        <p:spPr>
          <a:xfrm>
            <a:off x="1001486" y="1600200"/>
            <a:ext cx="7228114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nl-NL" sz="1800" b="1" dirty="0" err="1" smtClean="0">
                <a:latin typeface="Arial" charset="0"/>
              </a:rPr>
              <a:t>Risicogestuurd</a:t>
            </a:r>
            <a:endParaRPr lang="nl-NL" sz="1800" b="1" dirty="0" smtClean="0">
              <a:latin typeface="Arial" charset="0"/>
            </a:endParaRPr>
          </a:p>
          <a:p>
            <a:pPr>
              <a:buNone/>
            </a:pPr>
            <a:r>
              <a:rPr lang="nl-NL" sz="1800" dirty="0" smtClean="0">
                <a:latin typeface="Arial" charset="0"/>
              </a:rPr>
              <a:t>Focus op risico’s, niet alles dubbel!</a:t>
            </a:r>
          </a:p>
        </p:txBody>
      </p:sp>
      <p:pic>
        <p:nvPicPr>
          <p:cNvPr id="7" name="Picture 10" descr="F:\CROW - RISNET\10 Website RISNET\10 Afbeeldingen\20 RISKMANNEN\Drie schilder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31446" y="2627481"/>
            <a:ext cx="2554921" cy="2283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F:\CROW - RISNET\10 Website RISNET\10 Afbeeldingen\20 RISKMANNEN\Cactu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1486" y="2486788"/>
            <a:ext cx="2752786" cy="2752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32" y="5690631"/>
            <a:ext cx="2304762" cy="6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443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over/>
      </p:transition>
    </mc:Choice>
    <mc:Fallback xmlns="">
      <p:transition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Bouwbesluittoets volgens TIS-concept</a:t>
            </a:r>
            <a:endParaRPr lang="nl-NL" dirty="0"/>
          </a:p>
        </p:txBody>
      </p:sp>
      <p:sp>
        <p:nvSpPr>
          <p:cNvPr id="8" name="Rounded Rectangle 7"/>
          <p:cNvSpPr/>
          <p:nvPr/>
        </p:nvSpPr>
        <p:spPr>
          <a:xfrm>
            <a:off x="3036548" y="1660188"/>
            <a:ext cx="3096344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 err="1" smtClean="0"/>
              <a:t>Voldoen</a:t>
            </a:r>
            <a:r>
              <a:rPr lang="fr-BE" dirty="0" smtClean="0"/>
              <a:t> van </a:t>
            </a:r>
            <a:r>
              <a:rPr lang="fr-BE" dirty="0" err="1" smtClean="0"/>
              <a:t>het</a:t>
            </a:r>
            <a:r>
              <a:rPr lang="fr-BE" dirty="0" smtClean="0"/>
              <a:t> </a:t>
            </a:r>
            <a:r>
              <a:rPr lang="fr-BE" dirty="0" err="1" smtClean="0"/>
              <a:t>ontwerp</a:t>
            </a:r>
            <a:r>
              <a:rPr lang="fr-BE" dirty="0" smtClean="0"/>
              <a:t> en </a:t>
            </a:r>
            <a:r>
              <a:rPr lang="fr-BE" dirty="0" err="1" smtClean="0"/>
              <a:t>het</a:t>
            </a:r>
            <a:r>
              <a:rPr lang="fr-BE" dirty="0" smtClean="0"/>
              <a:t> </a:t>
            </a:r>
            <a:r>
              <a:rPr lang="fr-BE" dirty="0" err="1" smtClean="0"/>
              <a:t>gerealiseerde</a:t>
            </a:r>
            <a:r>
              <a:rPr lang="fr-BE" dirty="0" smtClean="0"/>
              <a:t> </a:t>
            </a:r>
            <a:r>
              <a:rPr lang="fr-BE" dirty="0" err="1" smtClean="0"/>
              <a:t>bouwwerk</a:t>
            </a:r>
            <a:r>
              <a:rPr lang="fr-BE" dirty="0" smtClean="0"/>
              <a:t> </a:t>
            </a:r>
            <a:r>
              <a:rPr lang="fr-BE" dirty="0" err="1" smtClean="0"/>
              <a:t>aan</a:t>
            </a:r>
            <a:r>
              <a:rPr lang="fr-BE" dirty="0" smtClean="0"/>
              <a:t> </a:t>
            </a:r>
            <a:r>
              <a:rPr lang="fr-BE" dirty="0" err="1" smtClean="0"/>
              <a:t>het</a:t>
            </a:r>
            <a:r>
              <a:rPr lang="fr-BE" dirty="0" smtClean="0"/>
              <a:t> </a:t>
            </a:r>
            <a:r>
              <a:rPr lang="fr-BE" dirty="0" err="1" smtClean="0"/>
              <a:t>Bouwbesluit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231412" y="3326191"/>
            <a:ext cx="1611256" cy="7656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400" dirty="0" err="1" smtClean="0"/>
              <a:t>Algemeen</a:t>
            </a:r>
            <a:r>
              <a:rPr lang="fr-BE" sz="1400" dirty="0" smtClean="0"/>
              <a:t> </a:t>
            </a:r>
            <a:r>
              <a:rPr lang="fr-BE" sz="1400" dirty="0" err="1" smtClean="0"/>
              <a:t>Bouwkundig</a:t>
            </a:r>
            <a:endParaRPr lang="en-US" sz="1400" dirty="0"/>
          </a:p>
        </p:txBody>
      </p:sp>
      <p:sp>
        <p:nvSpPr>
          <p:cNvPr id="10" name="Rounded Rectangle 9"/>
          <p:cNvSpPr/>
          <p:nvPr/>
        </p:nvSpPr>
        <p:spPr>
          <a:xfrm>
            <a:off x="2015822" y="3326192"/>
            <a:ext cx="1590116" cy="7656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400" dirty="0" err="1" smtClean="0"/>
              <a:t>Constructieve</a:t>
            </a:r>
            <a:r>
              <a:rPr lang="fr-BE" sz="1400" dirty="0" smtClean="0"/>
              <a:t> </a:t>
            </a:r>
            <a:r>
              <a:rPr lang="fr-BE" sz="1400" dirty="0" err="1" smtClean="0"/>
              <a:t>Veiligheid</a:t>
            </a:r>
            <a:endParaRPr lang="en-US" sz="1400" dirty="0"/>
          </a:p>
        </p:txBody>
      </p:sp>
      <p:sp>
        <p:nvSpPr>
          <p:cNvPr id="11" name="Rounded Rectangle 10"/>
          <p:cNvSpPr/>
          <p:nvPr/>
        </p:nvSpPr>
        <p:spPr>
          <a:xfrm>
            <a:off x="7219955" y="3331191"/>
            <a:ext cx="1667272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400" dirty="0" err="1" smtClean="0"/>
              <a:t>Gebouwgebonden</a:t>
            </a:r>
            <a:r>
              <a:rPr lang="fr-BE" sz="1400" dirty="0" smtClean="0"/>
              <a:t> </a:t>
            </a:r>
            <a:r>
              <a:rPr lang="fr-BE" sz="1400" dirty="0" err="1" smtClean="0"/>
              <a:t>Installaties</a:t>
            </a:r>
            <a:endParaRPr lang="en-US" sz="1400" dirty="0"/>
          </a:p>
        </p:txBody>
      </p:sp>
      <p:sp>
        <p:nvSpPr>
          <p:cNvPr id="12" name="Rounded Rectangle 11"/>
          <p:cNvSpPr/>
          <p:nvPr/>
        </p:nvSpPr>
        <p:spPr>
          <a:xfrm>
            <a:off x="3789978" y="3332407"/>
            <a:ext cx="1611256" cy="7695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400" dirty="0" err="1" smtClean="0"/>
              <a:t>Brandveiligheid</a:t>
            </a:r>
            <a:endParaRPr lang="fr-BE" sz="1400" dirty="0" smtClean="0"/>
          </a:p>
          <a:p>
            <a:pPr algn="ctr"/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5552932" y="3332407"/>
            <a:ext cx="1515325" cy="7736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400" dirty="0" err="1" smtClean="0"/>
              <a:t>Bouwfysica</a:t>
            </a:r>
            <a:endParaRPr lang="fr-BE" sz="1400" dirty="0" smtClean="0"/>
          </a:p>
          <a:p>
            <a:pPr algn="ctr"/>
            <a:endParaRPr lang="en-US" dirty="0"/>
          </a:p>
        </p:txBody>
      </p:sp>
      <p:cxnSp>
        <p:nvCxnSpPr>
          <p:cNvPr id="15" name="Elbow Connector 14"/>
          <p:cNvCxnSpPr>
            <a:stCxn id="8" idx="2"/>
            <a:endCxn id="11" idx="0"/>
          </p:cNvCxnSpPr>
          <p:nvPr/>
        </p:nvCxnSpPr>
        <p:spPr>
          <a:xfrm rot="16200000" flipH="1">
            <a:off x="5951706" y="1229305"/>
            <a:ext cx="734899" cy="3468871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19"/>
          <p:cNvCxnSpPr>
            <a:stCxn id="8" idx="2"/>
            <a:endCxn id="10" idx="0"/>
          </p:cNvCxnSpPr>
          <p:nvPr/>
        </p:nvCxnSpPr>
        <p:spPr>
          <a:xfrm rot="5400000">
            <a:off x="3332850" y="2074322"/>
            <a:ext cx="729900" cy="177384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/>
          <p:cNvCxnSpPr>
            <a:stCxn id="8" idx="2"/>
            <a:endCxn id="13" idx="0"/>
          </p:cNvCxnSpPr>
          <p:nvPr/>
        </p:nvCxnSpPr>
        <p:spPr>
          <a:xfrm rot="16200000" flipH="1">
            <a:off x="5079600" y="2101411"/>
            <a:ext cx="736115" cy="1725875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8" idx="2"/>
            <a:endCxn id="12" idx="0"/>
          </p:cNvCxnSpPr>
          <p:nvPr/>
        </p:nvCxnSpPr>
        <p:spPr>
          <a:xfrm>
            <a:off x="4584720" y="2596292"/>
            <a:ext cx="10886" cy="7361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Elbow Connector 70"/>
          <p:cNvCxnSpPr>
            <a:stCxn id="8" idx="2"/>
            <a:endCxn id="9" idx="0"/>
          </p:cNvCxnSpPr>
          <p:nvPr/>
        </p:nvCxnSpPr>
        <p:spPr>
          <a:xfrm rot="5400000">
            <a:off x="2445931" y="1187401"/>
            <a:ext cx="729899" cy="354768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Afbeelding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32" y="5690631"/>
            <a:ext cx="2304762" cy="6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355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over/>
      </p:transition>
    </mc:Choice>
    <mc:Fallback xmlns="">
      <p:transition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Een</a:t>
            </a:r>
            <a:r>
              <a:rPr lang="fr-BE" dirty="0" smtClean="0"/>
              <a:t> </a:t>
            </a:r>
            <a:r>
              <a:rPr lang="fr-BE" dirty="0" err="1" smtClean="0"/>
              <a:t>preventieve</a:t>
            </a:r>
            <a:r>
              <a:rPr lang="fr-BE" dirty="0" smtClean="0"/>
              <a:t> </a:t>
            </a:r>
            <a:r>
              <a:rPr lang="fr-BE" dirty="0" err="1" smtClean="0"/>
              <a:t>Technische</a:t>
            </a:r>
            <a:r>
              <a:rPr lang="fr-BE" dirty="0" smtClean="0"/>
              <a:t> </a:t>
            </a:r>
            <a:r>
              <a:rPr lang="fr-BE" dirty="0" err="1" smtClean="0"/>
              <a:t>Controle</a:t>
            </a:r>
            <a:endParaRPr lang="en-US" dirty="0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429657" y="3884953"/>
            <a:ext cx="6544020" cy="1028700"/>
          </a:xfrm>
          <a:prstGeom prst="rect">
            <a:avLst/>
          </a:prstGeom>
          <a:solidFill>
            <a:srgbClr val="00599B"/>
          </a:solidFill>
          <a:ln w="9525">
            <a:noFill/>
            <a:miter lim="800000"/>
            <a:headEnd/>
            <a:tailEnd/>
          </a:ln>
          <a:effectLst>
            <a:outerShdw dist="76201" dir="27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GB" sz="2400" dirty="0">
                <a:solidFill>
                  <a:schemeClr val="bg1"/>
                </a:solidFill>
                <a:cs typeface="Arial" pitchFamily="34" charset="0"/>
                <a:sym typeface="Wingdings" pitchFamily="2" charset="2"/>
              </a:rPr>
              <a:t>  </a:t>
            </a:r>
            <a:r>
              <a:rPr lang="en-GB" sz="2400" b="1" dirty="0" err="1" smtClean="0">
                <a:solidFill>
                  <a:schemeClr val="bg1"/>
                </a:solidFill>
                <a:cs typeface="Arial" pitchFamily="34" charset="0"/>
                <a:sym typeface="Wingdings" pitchFamily="2" charset="2"/>
              </a:rPr>
              <a:t>Risico’s</a:t>
            </a:r>
            <a:r>
              <a:rPr lang="en-GB" sz="2400" b="1" dirty="0" smtClean="0">
                <a:solidFill>
                  <a:schemeClr val="bg1"/>
                </a:solidFill>
                <a:cs typeface="Arial" pitchFamily="34" charset="0"/>
                <a:sym typeface="Wingdings" pitchFamily="2" charset="2"/>
              </a:rPr>
              <a:t> en </a:t>
            </a:r>
            <a:r>
              <a:rPr lang="en-GB" sz="2400" b="1" dirty="0" err="1" smtClean="0">
                <a:solidFill>
                  <a:schemeClr val="bg1"/>
                </a:solidFill>
                <a:cs typeface="Arial" pitchFamily="34" charset="0"/>
                <a:sym typeface="Wingdings" pitchFamily="2" charset="2"/>
              </a:rPr>
              <a:t>Faalkosten</a:t>
            </a:r>
            <a:r>
              <a:rPr lang="en-GB" sz="2400" b="1" dirty="0" smtClean="0">
                <a:solidFill>
                  <a:schemeClr val="bg1"/>
                </a:solidFill>
                <a:cs typeface="Arial" pitchFamily="34" charset="0"/>
                <a:sym typeface="Wingdings" pitchFamily="2" charset="2"/>
              </a:rPr>
              <a:t> in de </a:t>
            </a:r>
            <a:r>
              <a:rPr lang="en-GB" sz="2400" b="1" dirty="0" err="1" smtClean="0">
                <a:solidFill>
                  <a:schemeClr val="bg1"/>
                </a:solidFill>
                <a:cs typeface="Arial" pitchFamily="34" charset="0"/>
                <a:sym typeface="Wingdings" pitchFamily="2" charset="2"/>
              </a:rPr>
              <a:t>bouw</a:t>
            </a:r>
            <a:r>
              <a:rPr lang="en-GB" sz="2400" b="1" dirty="0" smtClean="0">
                <a:solidFill>
                  <a:schemeClr val="bg1"/>
                </a:solidFill>
                <a:cs typeface="Arial" pitchFamily="34" charset="0"/>
                <a:sym typeface="Wingdings" pitchFamily="2" charset="2"/>
              </a:rPr>
              <a:t> </a:t>
            </a:r>
            <a:r>
              <a:rPr lang="en-GB" sz="2400" b="1" dirty="0" err="1" smtClean="0">
                <a:solidFill>
                  <a:schemeClr val="bg1"/>
                </a:solidFill>
                <a:cs typeface="Arial" pitchFamily="34" charset="0"/>
                <a:sym typeface="Wingdings" pitchFamily="2" charset="2"/>
              </a:rPr>
              <a:t>reduceren</a:t>
            </a:r>
            <a:r>
              <a:rPr lang="en-GB" sz="24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endParaRPr lang="fr-FR" sz="2400" dirty="0">
              <a:solidFill>
                <a:srgbClr val="FFFFFF"/>
              </a:solidFill>
            </a:endParaRPr>
          </a:p>
        </p:txBody>
      </p:sp>
      <p:sp>
        <p:nvSpPr>
          <p:cNvPr id="13" name="Espace réservé du contenu 2"/>
          <p:cNvSpPr txBox="1">
            <a:spLocks/>
          </p:cNvSpPr>
          <p:nvPr/>
        </p:nvSpPr>
        <p:spPr>
          <a:xfrm>
            <a:off x="429657" y="1745257"/>
            <a:ext cx="8229600" cy="2119522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99B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  <a:sym typeface="Wingdings" pitchFamily="2" charset="2"/>
              </a:rPr>
              <a:t>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  <a:sym typeface="Wingdings" pitchFamily="2" charset="2"/>
              </a:rPr>
              <a:t>	</a:t>
            </a:r>
            <a:r>
              <a:rPr kumimoji="0" lang="en-GB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6443D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  <a:sym typeface="Wingdings" pitchFamily="2" charset="2"/>
              </a:rPr>
              <a:t>Financieel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43D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  <a:sym typeface="Wingdings" pitchFamily="2" charset="2"/>
              </a:rPr>
              <a:t> &amp; </a:t>
            </a:r>
            <a:r>
              <a:rPr kumimoji="0" lang="en-GB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6443D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  <a:sym typeface="Wingdings" pitchFamily="2" charset="2"/>
              </a:rPr>
              <a:t>technisch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43D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  <a:sym typeface="Wingdings" pitchFamily="2" charset="2"/>
              </a:rPr>
              <a:t> </a:t>
            </a:r>
            <a:r>
              <a:rPr lang="en-GB" b="1" dirty="0" err="1" smtClean="0">
                <a:solidFill>
                  <a:srgbClr val="00599B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  <a:sym typeface="Wingdings" pitchFamily="2" charset="2"/>
              </a:rPr>
              <a:t>onafhankelijk</a:t>
            </a:r>
            <a:endParaRPr kumimoji="0" lang="en-GB" sz="1800" b="1" i="0" u="none" strike="noStrike" kern="1200" cap="none" spc="0" normalizeH="0" baseline="0" noProof="0" dirty="0" smtClean="0">
              <a:ln>
                <a:noFill/>
              </a:ln>
              <a:solidFill>
                <a:srgbClr val="00599B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Arial" pitchFamily="34" charset="0"/>
              <a:sym typeface="Wingdings" pitchFamily="2" charset="2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99B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  <a:sym typeface="Wingdings" pitchFamily="2" charset="2"/>
              </a:rPr>
              <a:t>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  <a:sym typeface="Wingdings" pitchFamily="2" charset="2"/>
              </a:rPr>
              <a:t> </a:t>
            </a:r>
            <a:r>
              <a:rPr kumimoji="0" lang="en-GB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6443D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  <a:sym typeface="Wingdings" pitchFamily="2" charset="2"/>
              </a:rPr>
              <a:t>Technische</a:t>
            </a:r>
            <a:r>
              <a:rPr kumimoji="0" lang="en-GB" sz="1800" b="0" i="0" u="none" strike="noStrike" kern="1200" cap="none" spc="0" normalizeH="0" noProof="0" dirty="0" smtClean="0">
                <a:ln>
                  <a:noFill/>
                </a:ln>
                <a:solidFill>
                  <a:srgbClr val="46443D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  <a:sym typeface="Wingdings" pitchFamily="2" charset="2"/>
              </a:rPr>
              <a:t> </a:t>
            </a:r>
            <a:r>
              <a:rPr kumimoji="0" lang="en-GB" sz="1800" b="0" i="0" u="none" strike="noStrike" kern="1200" cap="none" spc="0" normalizeH="0" noProof="0" dirty="0" err="1" smtClean="0">
                <a:ln>
                  <a:noFill/>
                </a:ln>
                <a:solidFill>
                  <a:srgbClr val="46443D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  <a:sym typeface="Wingdings" pitchFamily="2" charset="2"/>
              </a:rPr>
              <a:t>R</a:t>
            </a:r>
            <a:r>
              <a:rPr kumimoji="0" lang="en-GB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6443D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  <a:sym typeface="Wingdings" pitchFamily="2" charset="2"/>
              </a:rPr>
              <a:t>eferentie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43D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  <a:sym typeface="Wingdings" pitchFamily="2" charset="2"/>
              </a:rPr>
              <a:t> met </a:t>
            </a:r>
            <a:r>
              <a:rPr kumimoji="0" lang="en-GB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6443D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  <a:sym typeface="Wingdings" pitchFamily="2" charset="2"/>
              </a:rPr>
              <a:t>een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43D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  <a:sym typeface="Wingdings" pitchFamily="2" charset="2"/>
              </a:rPr>
              <a:t> </a:t>
            </a:r>
            <a:r>
              <a:rPr lang="en-GB" b="1" dirty="0" err="1" smtClean="0">
                <a:solidFill>
                  <a:srgbClr val="00599B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  <a:sym typeface="Wingdings" pitchFamily="2" charset="2"/>
              </a:rPr>
              <a:t>zeer</a:t>
            </a: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99B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  <a:sym typeface="Wingdings" pitchFamily="2" charset="2"/>
              </a:rPr>
              <a:t> </a:t>
            </a:r>
            <a:r>
              <a:rPr kumimoji="0" lang="en-GB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599B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  <a:sym typeface="Wingdings" pitchFamily="2" charset="2"/>
              </a:rPr>
              <a:t>deskundig</a:t>
            </a: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99B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  <a:sym typeface="Wingdings" pitchFamily="2" charset="2"/>
              </a:rPr>
              <a:t> 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43D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  <a:sym typeface="Wingdings" pitchFamily="2" charset="2"/>
              </a:rPr>
              <a:t>team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99B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  <a:sym typeface="Wingdings" pitchFamily="2" charset="2"/>
              </a:rPr>
              <a:t>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  <a:sym typeface="Wingdings" pitchFamily="2" charset="2"/>
              </a:rPr>
              <a:t> </a:t>
            </a:r>
            <a:r>
              <a:rPr kumimoji="0" lang="en-GB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599B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  <a:sym typeface="Wingdings" pitchFamily="2" charset="2"/>
              </a:rPr>
              <a:t>Transparante</a:t>
            </a: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99B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  <a:sym typeface="Wingdings" pitchFamily="2" charset="2"/>
              </a:rPr>
              <a:t> </a:t>
            </a:r>
            <a:r>
              <a:rPr kumimoji="0" lang="en-GB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6443D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  <a:sym typeface="Wingdings" pitchFamily="2" charset="2"/>
              </a:rPr>
              <a:t>werkwijze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43D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  <a:sym typeface="Wingdings" pitchFamily="2" charset="2"/>
              </a:rPr>
              <a:t> &amp; </a:t>
            </a:r>
            <a:r>
              <a:rPr kumimoji="0" lang="en-GB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6443D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  <a:sym typeface="Wingdings" pitchFamily="2" charset="2"/>
              </a:rPr>
              <a:t>communicatie</a:t>
            </a:r>
            <a:endParaRPr kumimoji="0" lang="en-GB" sz="1800" b="0" i="0" u="none" strike="noStrike" kern="1200" cap="none" spc="0" normalizeH="0" baseline="0" noProof="0" dirty="0" smtClean="0">
              <a:ln>
                <a:noFill/>
              </a:ln>
              <a:solidFill>
                <a:srgbClr val="46443D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Arial" pitchFamily="34" charset="0"/>
              <a:sym typeface="Wingdings" pitchFamily="2" charset="2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99B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  <a:sym typeface="Wingdings" pitchFamily="2" charset="2"/>
              </a:rPr>
              <a:t>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  <a:sym typeface="Wingdings" pitchFamily="2" charset="2"/>
              </a:rPr>
              <a:t> </a:t>
            </a:r>
            <a:r>
              <a:rPr lang="en-GB" b="1" dirty="0" err="1" smtClean="0">
                <a:solidFill>
                  <a:srgbClr val="00599B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  <a:sym typeface="Wingdings" pitchFamily="2" charset="2"/>
              </a:rPr>
              <a:t>Risicogestuurde</a:t>
            </a:r>
            <a:r>
              <a:rPr kumimoji="0" lang="en-GB" sz="1800" b="0" i="0" u="none" strike="noStrike" kern="1200" cap="none" spc="0" normalizeH="0" noProof="0" dirty="0" smtClean="0">
                <a:ln>
                  <a:noFill/>
                </a:ln>
                <a:solidFill>
                  <a:srgbClr val="46443D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  <a:sym typeface="Wingdings" pitchFamily="2" charset="2"/>
              </a:rPr>
              <a:t> </a:t>
            </a:r>
            <a:r>
              <a:rPr kumimoji="0" lang="en-GB" sz="1800" b="0" i="0" u="none" strike="noStrike" kern="1200" cap="none" spc="0" normalizeH="0" noProof="0" dirty="0" err="1" smtClean="0">
                <a:ln>
                  <a:noFill/>
                </a:ln>
                <a:solidFill>
                  <a:srgbClr val="46443D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  <a:sym typeface="Wingdings" pitchFamily="2" charset="2"/>
              </a:rPr>
              <a:t>toetsing</a:t>
            </a:r>
            <a:r>
              <a:rPr kumimoji="0" lang="en-GB" sz="1800" b="0" i="0" u="none" strike="noStrike" kern="1200" cap="none" spc="0" normalizeH="0" noProof="0" dirty="0" smtClean="0">
                <a:ln>
                  <a:noFill/>
                </a:ln>
                <a:solidFill>
                  <a:srgbClr val="46443D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  <a:sym typeface="Wingdings" pitchFamily="2" charset="2"/>
              </a:rPr>
              <a:t> van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43D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  <a:sym typeface="Wingdings" pitchFamily="2" charset="2"/>
              </a:rPr>
              <a:t> </a:t>
            </a:r>
            <a:r>
              <a:rPr kumimoji="0" lang="en-GB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599B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  <a:sym typeface="Wingdings" pitchFamily="2" charset="2"/>
              </a:rPr>
              <a:t>ontwerp</a:t>
            </a: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99B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  <a:sym typeface="Wingdings" pitchFamily="2" charset="2"/>
              </a:rPr>
              <a:t> &amp; </a:t>
            </a:r>
            <a:r>
              <a:rPr kumimoji="0" lang="en-GB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599B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  <a:sym typeface="Wingdings" pitchFamily="2" charset="2"/>
              </a:rPr>
              <a:t>uitvoering</a:t>
            </a:r>
            <a:endParaRPr kumimoji="0" lang="en-GB" sz="1800" b="0" i="0" u="none" strike="noStrike" kern="1200" cap="none" spc="0" normalizeH="0" baseline="0" noProof="0" dirty="0" smtClean="0">
              <a:ln>
                <a:noFill/>
              </a:ln>
              <a:solidFill>
                <a:srgbClr val="46443D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Arial" pitchFamily="34" charset="0"/>
              <a:sym typeface="Wingdings" pitchFamily="2" charset="2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Arial" pitchFamily="34" charset="0"/>
              <a:sym typeface="Wingdings" pitchFamily="2" charset="2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Arial" pitchFamily="34" charset="0"/>
              <a:sym typeface="Wingdings" pitchFamily="2" charset="2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fr-FR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32" y="5690631"/>
            <a:ext cx="2304762" cy="62857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over/>
      </p:transition>
    </mc:Choice>
    <mc:Fallback xmlns="">
      <p:transition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/>
          <p:cNvSpPr>
            <a:spLocks noGrp="1"/>
          </p:cNvSpPr>
          <p:nvPr>
            <p:ph type="title"/>
          </p:nvPr>
        </p:nvSpPr>
        <p:spPr>
          <a:xfrm>
            <a:off x="0" y="558799"/>
            <a:ext cx="4376057" cy="651934"/>
          </a:xfrm>
        </p:spPr>
        <p:txBody>
          <a:bodyPr/>
          <a:lstStyle/>
          <a:p>
            <a:r>
              <a:rPr lang="fr-BE" dirty="0" err="1" smtClean="0"/>
              <a:t>Onafhankelijk</a:t>
            </a:r>
            <a:endParaRPr lang="en-US" dirty="0"/>
          </a:p>
        </p:txBody>
      </p:sp>
      <p:sp>
        <p:nvSpPr>
          <p:cNvPr id="5" name="Tijdelijke aanduiding voor inhoud 2"/>
          <p:cNvSpPr txBox="1">
            <a:spLocks/>
          </p:cNvSpPr>
          <p:nvPr/>
        </p:nvSpPr>
        <p:spPr>
          <a:xfrm>
            <a:off x="923980" y="1545095"/>
            <a:ext cx="7498080" cy="505164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nl-NL" sz="1800" dirty="0" smtClean="0"/>
              <a:t>WEL: </a:t>
            </a:r>
          </a:p>
          <a:p>
            <a:pPr lvl="1">
              <a:lnSpc>
                <a:spcPct val="110000"/>
              </a:lnSpc>
            </a:pPr>
            <a:r>
              <a:rPr lang="nl-NL" sz="1400" dirty="0" smtClean="0"/>
              <a:t>Inspecteren en beoordelen</a:t>
            </a:r>
          </a:p>
          <a:p>
            <a:pPr>
              <a:lnSpc>
                <a:spcPct val="110000"/>
              </a:lnSpc>
            </a:pPr>
            <a:r>
              <a:rPr lang="nl-NL" sz="1800" dirty="0" smtClean="0"/>
              <a:t>NIET:</a:t>
            </a:r>
          </a:p>
          <a:p>
            <a:pPr lvl="1">
              <a:lnSpc>
                <a:spcPct val="110000"/>
              </a:lnSpc>
            </a:pPr>
            <a:r>
              <a:rPr lang="nl-NL" sz="1400" dirty="0" smtClean="0"/>
              <a:t>Zelf ontwerpen</a:t>
            </a:r>
          </a:p>
          <a:p>
            <a:pPr lvl="1">
              <a:lnSpc>
                <a:spcPct val="110000"/>
              </a:lnSpc>
            </a:pPr>
            <a:r>
              <a:rPr lang="nl-NL" sz="1400" dirty="0" smtClean="0"/>
              <a:t>Zelf adviseren</a:t>
            </a:r>
          </a:p>
          <a:p>
            <a:pPr lvl="1">
              <a:lnSpc>
                <a:spcPct val="110000"/>
              </a:lnSpc>
            </a:pPr>
            <a:r>
              <a:rPr lang="nl-NL" sz="1400" dirty="0" smtClean="0"/>
              <a:t>Zelf realiseren</a:t>
            </a:r>
          </a:p>
          <a:p>
            <a:pPr lvl="1">
              <a:lnSpc>
                <a:spcPct val="110000"/>
              </a:lnSpc>
            </a:pPr>
            <a:r>
              <a:rPr lang="nl-NL" sz="1400" dirty="0" smtClean="0"/>
              <a:t>Directievoeren</a:t>
            </a:r>
          </a:p>
          <a:p>
            <a:pPr lvl="1">
              <a:lnSpc>
                <a:spcPct val="110000"/>
              </a:lnSpc>
            </a:pPr>
            <a:r>
              <a:rPr lang="nl-NL" sz="1400" dirty="0" smtClean="0"/>
              <a:t>Vertegenwoordigen OG</a:t>
            </a:r>
          </a:p>
          <a:p>
            <a:pPr>
              <a:lnSpc>
                <a:spcPct val="110000"/>
              </a:lnSpc>
            </a:pPr>
            <a:r>
              <a:rPr lang="nl-NL" sz="1800" dirty="0" smtClean="0"/>
              <a:t>GEEN:</a:t>
            </a:r>
          </a:p>
          <a:p>
            <a:pPr lvl="1">
              <a:lnSpc>
                <a:spcPct val="110000"/>
              </a:lnSpc>
            </a:pPr>
            <a:r>
              <a:rPr lang="nl-NL" sz="1400" dirty="0" smtClean="0"/>
              <a:t>Meerderheidsbelang of afdeling van ‘regulier’ adviesbureau</a:t>
            </a:r>
          </a:p>
          <a:p>
            <a:pPr lvl="1">
              <a:lnSpc>
                <a:spcPct val="110000"/>
              </a:lnSpc>
            </a:pPr>
            <a:r>
              <a:rPr lang="nl-NL" sz="1400" dirty="0" smtClean="0"/>
              <a:t>Inzet op projecten waarbij aandeelhouders betrokken zijn</a:t>
            </a:r>
          </a:p>
        </p:txBody>
      </p:sp>
      <p:pic>
        <p:nvPicPr>
          <p:cNvPr id="7" name="Picture 17" descr="F:\CROW - RISNET\10 Website RISNET\10 Afbeeldingen\20 RISKMANNEN\Loepj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27507" y="500167"/>
            <a:ext cx="1883114" cy="2089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88250" y="3178627"/>
            <a:ext cx="1161628" cy="1394417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</p:pic>
      <p:sp>
        <p:nvSpPr>
          <p:cNvPr id="2" name="Vermenigvuldigen 1"/>
          <p:cNvSpPr/>
          <p:nvPr/>
        </p:nvSpPr>
        <p:spPr>
          <a:xfrm>
            <a:off x="6527508" y="2775857"/>
            <a:ext cx="1894552" cy="2111830"/>
          </a:xfrm>
          <a:prstGeom prst="mathMultiply">
            <a:avLst/>
          </a:prstGeom>
          <a:solidFill>
            <a:srgbClr val="FFC000">
              <a:alpha val="65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32" y="5690631"/>
            <a:ext cx="2304762" cy="6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207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over/>
      </p:transition>
    </mc:Choice>
    <mc:Fallback xmlns="">
      <p:transition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/>
          <p:cNvSpPr>
            <a:spLocks noGrp="1"/>
          </p:cNvSpPr>
          <p:nvPr>
            <p:ph type="title"/>
          </p:nvPr>
        </p:nvSpPr>
        <p:spPr>
          <a:xfrm>
            <a:off x="0" y="558799"/>
            <a:ext cx="4376057" cy="651934"/>
          </a:xfrm>
        </p:spPr>
        <p:txBody>
          <a:bodyPr/>
          <a:lstStyle/>
          <a:p>
            <a:r>
              <a:rPr lang="fr-BE" dirty="0" err="1" smtClean="0"/>
              <a:t>Transparant</a:t>
            </a:r>
            <a:endParaRPr lang="en-US" dirty="0"/>
          </a:p>
        </p:txBody>
      </p:sp>
      <p:sp>
        <p:nvSpPr>
          <p:cNvPr id="2" name="Rechthoek 1"/>
          <p:cNvSpPr/>
          <p:nvPr/>
        </p:nvSpPr>
        <p:spPr>
          <a:xfrm>
            <a:off x="1197428" y="1448080"/>
            <a:ext cx="4572000" cy="148040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nl-NL" dirty="0" smtClean="0"/>
              <a:t>In </a:t>
            </a:r>
            <a:r>
              <a:rPr lang="nl-NL" dirty="0"/>
              <a:t>het project:</a:t>
            </a:r>
          </a:p>
          <a:p>
            <a:pPr lvl="1">
              <a:lnSpc>
                <a:spcPct val="110000"/>
              </a:lnSpc>
            </a:pPr>
            <a:r>
              <a:rPr lang="nl-NL" sz="1400" dirty="0"/>
              <a:t>Alle partijen hebben inzicht</a:t>
            </a:r>
          </a:p>
          <a:p>
            <a:pPr>
              <a:lnSpc>
                <a:spcPct val="110000"/>
              </a:lnSpc>
            </a:pPr>
            <a:r>
              <a:rPr lang="nl-NL" dirty="0"/>
              <a:t>Buiten het project:</a:t>
            </a:r>
          </a:p>
          <a:p>
            <a:pPr lvl="1">
              <a:lnSpc>
                <a:spcPct val="110000"/>
              </a:lnSpc>
            </a:pPr>
            <a:r>
              <a:rPr lang="nl-NL" sz="1400" dirty="0"/>
              <a:t>Onderwerpen aan audits</a:t>
            </a:r>
          </a:p>
          <a:p>
            <a:pPr>
              <a:lnSpc>
                <a:spcPct val="110000"/>
              </a:lnSpc>
            </a:pPr>
            <a:endParaRPr lang="nl-NL" dirty="0"/>
          </a:p>
        </p:txBody>
      </p:sp>
      <p:sp>
        <p:nvSpPr>
          <p:cNvPr id="3" name="Rechthoek 2"/>
          <p:cNvSpPr/>
          <p:nvPr/>
        </p:nvSpPr>
        <p:spPr>
          <a:xfrm>
            <a:off x="1197428" y="3425302"/>
            <a:ext cx="4572000" cy="131112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endParaRPr lang="nl-NL" dirty="0"/>
          </a:p>
          <a:p>
            <a:pPr>
              <a:lnSpc>
                <a:spcPct val="110000"/>
              </a:lnSpc>
            </a:pPr>
            <a:r>
              <a:rPr lang="nl-NL" dirty="0" smtClean="0"/>
              <a:t>Eisen </a:t>
            </a:r>
            <a:r>
              <a:rPr lang="nl-NL" dirty="0"/>
              <a:t>aan het bedrijf (systemen, procedures)</a:t>
            </a:r>
          </a:p>
          <a:p>
            <a:pPr>
              <a:lnSpc>
                <a:spcPct val="110000"/>
              </a:lnSpc>
            </a:pPr>
            <a:r>
              <a:rPr lang="nl-NL" dirty="0"/>
              <a:t>Eisen aan medewerkers </a:t>
            </a:r>
          </a:p>
          <a:p>
            <a:pPr>
              <a:lnSpc>
                <a:spcPct val="110000"/>
              </a:lnSpc>
              <a:buNone/>
            </a:pPr>
            <a:r>
              <a:rPr lang="nl-NL" dirty="0"/>
              <a:t>		(aantal, opleiding, ervaring)</a:t>
            </a:r>
          </a:p>
        </p:txBody>
      </p:sp>
      <p:sp>
        <p:nvSpPr>
          <p:cNvPr id="7" name="Titel 10"/>
          <p:cNvSpPr txBox="1">
            <a:spLocks/>
          </p:cNvSpPr>
          <p:nvPr/>
        </p:nvSpPr>
        <p:spPr>
          <a:xfrm>
            <a:off x="-87086" y="2928485"/>
            <a:ext cx="4376057" cy="651934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b="1" i="0" kern="1200" baseline="0">
                <a:solidFill>
                  <a:srgbClr val="006EB5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fr-BE" dirty="0" err="1" smtClean="0"/>
              <a:t>Deskundig</a:t>
            </a:r>
            <a:endParaRPr lang="en-US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7612" y="782693"/>
            <a:ext cx="1938528" cy="2145792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6751" y="3305259"/>
            <a:ext cx="2000250" cy="1551214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32" y="5690631"/>
            <a:ext cx="2304762" cy="6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241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over/>
      </p:transition>
    </mc:Choice>
    <mc:Fallback xmlns="">
      <p:transition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2088</TotalTime>
  <Words>235</Words>
  <Application>Microsoft Office PowerPoint</Application>
  <PresentationFormat>Diavoorstelling (4:3)</PresentationFormat>
  <Paragraphs>87</Paragraphs>
  <Slides>19</Slides>
  <Notes>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19</vt:i4>
      </vt:variant>
    </vt:vector>
  </HeadingPairs>
  <TitlesOfParts>
    <vt:vector size="24" baseType="lpstr">
      <vt:lpstr>ＭＳ Ｐゴシック</vt:lpstr>
      <vt:lpstr>Arial</vt:lpstr>
      <vt:lpstr>Calibri</vt:lpstr>
      <vt:lpstr>Wingdings</vt:lpstr>
      <vt:lpstr>Thème Office</vt:lpstr>
      <vt:lpstr>Technical Inspection Service</vt:lpstr>
      <vt:lpstr>“Vertrouwen en Zekerheid bieden betreffende de Bouwkwaliteit ”</vt:lpstr>
      <vt:lpstr>Positionering bouwproces</vt:lpstr>
      <vt:lpstr>Werkwijze TIS</vt:lpstr>
      <vt:lpstr>Werkwijze TIS</vt:lpstr>
      <vt:lpstr>Bouwbesluittoets volgens TIS-concept</vt:lpstr>
      <vt:lpstr>Een preventieve Technische Controle</vt:lpstr>
      <vt:lpstr>Onafhankelijk</vt:lpstr>
      <vt:lpstr>Transparant</vt:lpstr>
      <vt:lpstr>Bewezen Performance</vt:lpstr>
      <vt:lpstr>Meer dan 100 projecten in NL</vt:lpstr>
      <vt:lpstr>TIS enkel geschikt voor INFRA ???</vt:lpstr>
      <vt:lpstr>TIS ook geschikt voor CC1</vt:lpstr>
      <vt:lpstr>TIS ook geschikt voor CC1</vt:lpstr>
      <vt:lpstr>TIS ook geschikt voor CC1</vt:lpstr>
      <vt:lpstr>TIS ook geschikt voor CC1</vt:lpstr>
      <vt:lpstr>TIS ook geschikt voor CC1</vt:lpstr>
      <vt:lpstr>TIS ook geschikt voor CC1</vt:lpstr>
      <vt:lpstr>Meer info over TIS</vt:lpstr>
    </vt:vector>
  </TitlesOfParts>
  <Company>Tilt Factory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stefaan</dc:creator>
  <cp:lastModifiedBy>Wim Hoppenbrouwers</cp:lastModifiedBy>
  <cp:revision>142</cp:revision>
  <cp:lastPrinted>2014-05-19T10:26:54Z</cp:lastPrinted>
  <dcterms:created xsi:type="dcterms:W3CDTF">2012-10-01T13:50:57Z</dcterms:created>
  <dcterms:modified xsi:type="dcterms:W3CDTF">2015-02-26T16:15:27Z</dcterms:modified>
</cp:coreProperties>
</file>